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sldIdLst>
    <p:sldId id="256" r:id="rId2"/>
    <p:sldId id="332" r:id="rId3"/>
    <p:sldId id="333" r:id="rId4"/>
    <p:sldId id="334" r:id="rId5"/>
    <p:sldId id="339" r:id="rId6"/>
    <p:sldId id="342" r:id="rId7"/>
    <p:sldId id="341" r:id="rId8"/>
    <p:sldId id="259" r:id="rId9"/>
    <p:sldId id="272" r:id="rId10"/>
    <p:sldId id="273" r:id="rId11"/>
    <p:sldId id="274" r:id="rId12"/>
    <p:sldId id="344" r:id="rId13"/>
    <p:sldId id="275" r:id="rId14"/>
    <p:sldId id="345" r:id="rId15"/>
    <p:sldId id="276" r:id="rId16"/>
    <p:sldId id="277" r:id="rId17"/>
    <p:sldId id="278" r:id="rId18"/>
    <p:sldId id="260" r:id="rId19"/>
    <p:sldId id="279" r:id="rId20"/>
    <p:sldId id="280" r:id="rId21"/>
    <p:sldId id="281" r:id="rId22"/>
    <p:sldId id="282" r:id="rId23"/>
    <p:sldId id="261" r:id="rId24"/>
    <p:sldId id="262" r:id="rId25"/>
    <p:sldId id="270" r:id="rId26"/>
    <p:sldId id="263" r:id="rId27"/>
    <p:sldId id="266" r:id="rId28"/>
    <p:sldId id="267" r:id="rId29"/>
    <p:sldId id="268" r:id="rId30"/>
    <p:sldId id="264" r:id="rId31"/>
    <p:sldId id="286" r:id="rId32"/>
    <p:sldId id="283" r:id="rId33"/>
    <p:sldId id="346" r:id="rId34"/>
    <p:sldId id="285" r:id="rId35"/>
    <p:sldId id="347" r:id="rId36"/>
    <p:sldId id="288" r:id="rId37"/>
    <p:sldId id="287" r:id="rId38"/>
    <p:sldId id="348" r:id="rId39"/>
    <p:sldId id="291" r:id="rId40"/>
    <p:sldId id="294" r:id="rId41"/>
    <p:sldId id="349" r:id="rId42"/>
    <p:sldId id="293" r:id="rId43"/>
    <p:sldId id="292" r:id="rId44"/>
    <p:sldId id="297" r:id="rId45"/>
    <p:sldId id="296" r:id="rId46"/>
    <p:sldId id="350" r:id="rId47"/>
    <p:sldId id="299" r:id="rId48"/>
    <p:sldId id="265" r:id="rId49"/>
    <p:sldId id="303" r:id="rId50"/>
    <p:sldId id="316" r:id="rId51"/>
    <p:sldId id="304" r:id="rId52"/>
    <p:sldId id="305" r:id="rId53"/>
    <p:sldId id="307" r:id="rId54"/>
    <p:sldId id="308" r:id="rId55"/>
    <p:sldId id="309" r:id="rId56"/>
    <p:sldId id="310" r:id="rId57"/>
    <p:sldId id="311" r:id="rId58"/>
    <p:sldId id="312" r:id="rId59"/>
    <p:sldId id="313" r:id="rId60"/>
    <p:sldId id="314" r:id="rId61"/>
    <p:sldId id="353" r:id="rId62"/>
    <p:sldId id="317" r:id="rId63"/>
    <p:sldId id="318" r:id="rId64"/>
    <p:sldId id="320" r:id="rId65"/>
    <p:sldId id="321" r:id="rId66"/>
    <p:sldId id="323" r:id="rId67"/>
    <p:sldId id="327" r:id="rId68"/>
    <p:sldId id="328" r:id="rId69"/>
    <p:sldId id="351" r:id="rId70"/>
    <p:sldId id="352" r:id="rId71"/>
    <p:sldId id="331" r:id="rId72"/>
    <p:sldId id="324" r:id="rId73"/>
    <p:sldId id="325" r:id="rId74"/>
    <p:sldId id="354" r:id="rId75"/>
    <p:sldId id="271" r:id="rId7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477" autoAdjust="0"/>
  </p:normalViewPr>
  <p:slideViewPr>
    <p:cSldViewPr>
      <p:cViewPr>
        <p:scale>
          <a:sx n="70" d="100"/>
          <a:sy n="70" d="100"/>
        </p:scale>
        <p:origin x="-1938" y="-96"/>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sorterViewPr>
    <p:cViewPr>
      <p:scale>
        <a:sx n="110" d="100"/>
        <a:sy n="110" d="100"/>
      </p:scale>
      <p:origin x="0" y="37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E565A-3A46-4490-944C-C4A760AB14C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B82FFA87-5F94-42F7-BD7C-68D01A4A0FF8}">
      <dgm:prSet phldrT="[Tekst]" custT="1"/>
      <dgm:spPr/>
      <dgm:t>
        <a:bodyPr/>
        <a:lstStyle/>
        <a:p>
          <a:r>
            <a:rPr lang="pl-PL" sz="2400" dirty="0" smtClean="0"/>
            <a:t>społeczna</a:t>
          </a:r>
          <a:endParaRPr lang="pl-PL" sz="2400" dirty="0"/>
        </a:p>
      </dgm:t>
    </dgm:pt>
    <dgm:pt modelId="{27D676C5-34BC-444E-A4C4-B49D313C3E08}" type="parTrans" cxnId="{6D6EE884-3563-4A8F-864E-E0DD817F1E53}">
      <dgm:prSet/>
      <dgm:spPr/>
      <dgm:t>
        <a:bodyPr/>
        <a:lstStyle/>
        <a:p>
          <a:endParaRPr lang="pl-PL"/>
        </a:p>
      </dgm:t>
    </dgm:pt>
    <dgm:pt modelId="{67C114DE-4BE1-4D0D-974B-A8A1540E0543}" type="sibTrans" cxnId="{6D6EE884-3563-4A8F-864E-E0DD817F1E53}">
      <dgm:prSet/>
      <dgm:spPr/>
      <dgm:t>
        <a:bodyPr/>
        <a:lstStyle/>
        <a:p>
          <a:endParaRPr lang="pl-PL"/>
        </a:p>
      </dgm:t>
    </dgm:pt>
    <dgm:pt modelId="{A702B35E-8C4A-4920-861A-BBE36FDA4E9D}">
      <dgm:prSet phldrT="[Tekst]"/>
      <dgm:spPr/>
      <dgm:t>
        <a:bodyPr/>
        <a:lstStyle/>
        <a:p>
          <a:r>
            <a:rPr lang="pl-PL" dirty="0" smtClean="0"/>
            <a:t>Stan ludności i procesy demograficzne</a:t>
          </a:r>
          <a:endParaRPr lang="pl-PL" dirty="0"/>
        </a:p>
      </dgm:t>
    </dgm:pt>
    <dgm:pt modelId="{BCC38904-D620-42B0-971B-816351260D4B}" type="parTrans" cxnId="{C2662ED5-6C7A-468F-A569-24F5E8DC730D}">
      <dgm:prSet/>
      <dgm:spPr/>
      <dgm:t>
        <a:bodyPr/>
        <a:lstStyle/>
        <a:p>
          <a:endParaRPr lang="pl-PL"/>
        </a:p>
      </dgm:t>
    </dgm:pt>
    <dgm:pt modelId="{7A606287-E7E3-419C-B87F-A86B2488093B}" type="sibTrans" cxnId="{C2662ED5-6C7A-468F-A569-24F5E8DC730D}">
      <dgm:prSet/>
      <dgm:spPr/>
      <dgm:t>
        <a:bodyPr/>
        <a:lstStyle/>
        <a:p>
          <a:endParaRPr lang="pl-PL"/>
        </a:p>
      </dgm:t>
    </dgm:pt>
    <dgm:pt modelId="{DB248E8D-B137-4F54-8244-9DA1A1E69B15}">
      <dgm:prSet phldrT="[Tekst]" custT="1"/>
      <dgm:spPr/>
      <dgm:t>
        <a:bodyPr/>
        <a:lstStyle/>
        <a:p>
          <a:r>
            <a:rPr lang="pl-PL" sz="2400" dirty="0" smtClean="0"/>
            <a:t>gospodarcza</a:t>
          </a:r>
          <a:endParaRPr lang="pl-PL" sz="2400" dirty="0"/>
        </a:p>
      </dgm:t>
    </dgm:pt>
    <dgm:pt modelId="{D4D7CF83-2736-4F49-8823-74C6C892C44A}" type="parTrans" cxnId="{E583BC25-EEEE-4B25-9E5D-6434848333CD}">
      <dgm:prSet/>
      <dgm:spPr/>
      <dgm:t>
        <a:bodyPr/>
        <a:lstStyle/>
        <a:p>
          <a:endParaRPr lang="pl-PL"/>
        </a:p>
      </dgm:t>
    </dgm:pt>
    <dgm:pt modelId="{73E7C0C1-9DBD-4471-B335-73F11FA716C7}" type="sibTrans" cxnId="{E583BC25-EEEE-4B25-9E5D-6434848333CD}">
      <dgm:prSet/>
      <dgm:spPr/>
      <dgm:t>
        <a:bodyPr/>
        <a:lstStyle/>
        <a:p>
          <a:endParaRPr lang="pl-PL"/>
        </a:p>
      </dgm:t>
    </dgm:pt>
    <dgm:pt modelId="{A9E00D42-C510-4A97-B5F8-9A723CE61AEF}">
      <dgm:prSet phldrT="[Tekst]"/>
      <dgm:spPr/>
      <dgm:t>
        <a:bodyPr/>
        <a:lstStyle/>
        <a:p>
          <a:r>
            <a:rPr lang="pl-PL" dirty="0" smtClean="0"/>
            <a:t>Atrakcyjność inwestycyjna gminy</a:t>
          </a:r>
          <a:endParaRPr lang="pl-PL" dirty="0"/>
        </a:p>
      </dgm:t>
    </dgm:pt>
    <dgm:pt modelId="{F89FC3A7-A0A7-4269-AFC7-1CA77EAE455E}" type="parTrans" cxnId="{10EEC881-CEC8-4C4B-A508-F502E2F38A7C}">
      <dgm:prSet/>
      <dgm:spPr/>
      <dgm:t>
        <a:bodyPr/>
        <a:lstStyle/>
        <a:p>
          <a:endParaRPr lang="pl-PL"/>
        </a:p>
      </dgm:t>
    </dgm:pt>
    <dgm:pt modelId="{7A64A6F3-8F8D-42FB-A040-5151BBE90938}" type="sibTrans" cxnId="{10EEC881-CEC8-4C4B-A508-F502E2F38A7C}">
      <dgm:prSet/>
      <dgm:spPr/>
      <dgm:t>
        <a:bodyPr/>
        <a:lstStyle/>
        <a:p>
          <a:endParaRPr lang="pl-PL"/>
        </a:p>
      </dgm:t>
    </dgm:pt>
    <dgm:pt modelId="{E6A27E64-BD80-404A-B6EE-581F79410BC2}">
      <dgm:prSet/>
      <dgm:spPr/>
      <dgm:t>
        <a:bodyPr/>
        <a:lstStyle/>
        <a:p>
          <a:r>
            <a:rPr lang="pl-PL" smtClean="0"/>
            <a:t>Mieszkalnictwo</a:t>
          </a:r>
          <a:endParaRPr lang="pl-PL"/>
        </a:p>
      </dgm:t>
    </dgm:pt>
    <dgm:pt modelId="{8122003F-E2B5-41D1-AAFF-8ECEB20205E0}" type="parTrans" cxnId="{A447FB4A-0E24-4AC6-97E9-9591CEC40207}">
      <dgm:prSet/>
      <dgm:spPr/>
      <dgm:t>
        <a:bodyPr/>
        <a:lstStyle/>
        <a:p>
          <a:endParaRPr lang="pl-PL"/>
        </a:p>
      </dgm:t>
    </dgm:pt>
    <dgm:pt modelId="{6852FA8F-01E1-49BC-81C9-276FBE3F375F}" type="sibTrans" cxnId="{A447FB4A-0E24-4AC6-97E9-9591CEC40207}">
      <dgm:prSet/>
      <dgm:spPr/>
      <dgm:t>
        <a:bodyPr/>
        <a:lstStyle/>
        <a:p>
          <a:endParaRPr lang="pl-PL"/>
        </a:p>
      </dgm:t>
    </dgm:pt>
    <dgm:pt modelId="{CF5BB226-42B4-4B60-88B2-74E759F2130F}">
      <dgm:prSet/>
      <dgm:spPr/>
      <dgm:t>
        <a:bodyPr/>
        <a:lstStyle/>
        <a:p>
          <a:r>
            <a:rPr lang="pl-PL" dirty="0" smtClean="0"/>
            <a:t>Edukacja </a:t>
          </a:r>
          <a:endParaRPr lang="pl-PL" dirty="0"/>
        </a:p>
      </dgm:t>
    </dgm:pt>
    <dgm:pt modelId="{AEACEA2F-A06A-4C5A-90D0-13246AC97C15}" type="parTrans" cxnId="{CFB54333-E2C4-43A0-B73D-E2D34846968B}">
      <dgm:prSet/>
      <dgm:spPr/>
      <dgm:t>
        <a:bodyPr/>
        <a:lstStyle/>
        <a:p>
          <a:endParaRPr lang="pl-PL"/>
        </a:p>
      </dgm:t>
    </dgm:pt>
    <dgm:pt modelId="{51B48B80-A2FE-4130-9B42-2A8453492EE0}" type="sibTrans" cxnId="{CFB54333-E2C4-43A0-B73D-E2D34846968B}">
      <dgm:prSet/>
      <dgm:spPr/>
      <dgm:t>
        <a:bodyPr/>
        <a:lstStyle/>
        <a:p>
          <a:endParaRPr lang="pl-PL"/>
        </a:p>
      </dgm:t>
    </dgm:pt>
    <dgm:pt modelId="{39D9E358-48A3-4CBF-96FE-ED6847D65C6A}">
      <dgm:prSet/>
      <dgm:spPr/>
      <dgm:t>
        <a:bodyPr/>
        <a:lstStyle/>
        <a:p>
          <a:r>
            <a:rPr lang="pl-PL" dirty="0" smtClean="0"/>
            <a:t>Kultura i sport</a:t>
          </a:r>
          <a:endParaRPr lang="pl-PL" dirty="0"/>
        </a:p>
      </dgm:t>
    </dgm:pt>
    <dgm:pt modelId="{6709D554-A746-4C0A-92E0-AD93BB8FABCE}" type="parTrans" cxnId="{E15BA8AC-F7E9-468B-B2A8-9DC529FE347C}">
      <dgm:prSet/>
      <dgm:spPr/>
      <dgm:t>
        <a:bodyPr/>
        <a:lstStyle/>
        <a:p>
          <a:endParaRPr lang="pl-PL"/>
        </a:p>
      </dgm:t>
    </dgm:pt>
    <dgm:pt modelId="{3EFA1A13-3330-4898-B7FA-92962DF39C39}" type="sibTrans" cxnId="{E15BA8AC-F7E9-468B-B2A8-9DC529FE347C}">
      <dgm:prSet/>
      <dgm:spPr/>
      <dgm:t>
        <a:bodyPr/>
        <a:lstStyle/>
        <a:p>
          <a:endParaRPr lang="pl-PL"/>
        </a:p>
      </dgm:t>
    </dgm:pt>
    <dgm:pt modelId="{939EFE88-B8EB-4645-A78B-7499429EB01F}">
      <dgm:prSet/>
      <dgm:spPr/>
      <dgm:t>
        <a:bodyPr/>
        <a:lstStyle/>
        <a:p>
          <a:r>
            <a:rPr lang="pl-PL" smtClean="0"/>
            <a:t>Aktywność obywatelska i organizacje pozarządowe</a:t>
          </a:r>
          <a:endParaRPr lang="pl-PL"/>
        </a:p>
      </dgm:t>
    </dgm:pt>
    <dgm:pt modelId="{CC62F5F3-16CC-42D8-A128-398216AD2A81}" type="parTrans" cxnId="{A9CF4058-DC67-4C09-8575-3751C339D2CD}">
      <dgm:prSet/>
      <dgm:spPr/>
      <dgm:t>
        <a:bodyPr/>
        <a:lstStyle/>
        <a:p>
          <a:endParaRPr lang="pl-PL"/>
        </a:p>
      </dgm:t>
    </dgm:pt>
    <dgm:pt modelId="{F9FB5AF1-F2E1-409B-964D-79667A599DB4}" type="sibTrans" cxnId="{A9CF4058-DC67-4C09-8575-3751C339D2CD}">
      <dgm:prSet/>
      <dgm:spPr/>
      <dgm:t>
        <a:bodyPr/>
        <a:lstStyle/>
        <a:p>
          <a:endParaRPr lang="pl-PL"/>
        </a:p>
      </dgm:t>
    </dgm:pt>
    <dgm:pt modelId="{752312EC-B0C4-4989-BE6E-EDA62E9152AF}">
      <dgm:prSet/>
      <dgm:spPr/>
      <dgm:t>
        <a:bodyPr/>
        <a:lstStyle/>
        <a:p>
          <a:r>
            <a:rPr lang="pl-PL" smtClean="0"/>
            <a:t>Ochrona zdrowia i opieka społeczna</a:t>
          </a:r>
          <a:endParaRPr lang="pl-PL"/>
        </a:p>
      </dgm:t>
    </dgm:pt>
    <dgm:pt modelId="{7512F4A9-B6D7-40A4-8EB3-4EC49650B7CD}" type="parTrans" cxnId="{E6912CCD-663D-4AFC-901C-48BE65608435}">
      <dgm:prSet/>
      <dgm:spPr/>
      <dgm:t>
        <a:bodyPr/>
        <a:lstStyle/>
        <a:p>
          <a:endParaRPr lang="pl-PL"/>
        </a:p>
      </dgm:t>
    </dgm:pt>
    <dgm:pt modelId="{89C037B9-782B-4129-AA46-325689C4E52A}" type="sibTrans" cxnId="{E6912CCD-663D-4AFC-901C-48BE65608435}">
      <dgm:prSet/>
      <dgm:spPr/>
      <dgm:t>
        <a:bodyPr/>
        <a:lstStyle/>
        <a:p>
          <a:endParaRPr lang="pl-PL"/>
        </a:p>
      </dgm:t>
    </dgm:pt>
    <dgm:pt modelId="{F10B4BF6-00ED-4DC0-8C8D-F9CF9E622B79}">
      <dgm:prSet/>
      <dgm:spPr/>
      <dgm:t>
        <a:bodyPr/>
        <a:lstStyle/>
        <a:p>
          <a:r>
            <a:rPr lang="pl-PL" dirty="0" smtClean="0"/>
            <a:t>Bezpieczeństwo publiczne</a:t>
          </a:r>
          <a:endParaRPr lang="pl-PL" dirty="0"/>
        </a:p>
      </dgm:t>
    </dgm:pt>
    <dgm:pt modelId="{9E530DAC-3A41-482A-A494-404CC88165DB}" type="parTrans" cxnId="{E21807E2-9B5E-4BA6-8DD2-7AC6C90C6A4A}">
      <dgm:prSet/>
      <dgm:spPr/>
      <dgm:t>
        <a:bodyPr/>
        <a:lstStyle/>
        <a:p>
          <a:endParaRPr lang="pl-PL"/>
        </a:p>
      </dgm:t>
    </dgm:pt>
    <dgm:pt modelId="{3EE12B33-4D44-4546-B58D-880F39796DC0}" type="sibTrans" cxnId="{E21807E2-9B5E-4BA6-8DD2-7AC6C90C6A4A}">
      <dgm:prSet/>
      <dgm:spPr/>
      <dgm:t>
        <a:bodyPr/>
        <a:lstStyle/>
        <a:p>
          <a:endParaRPr lang="pl-PL"/>
        </a:p>
      </dgm:t>
    </dgm:pt>
    <dgm:pt modelId="{594067AC-8B49-46E0-A03E-ACD8DFEA2129}">
      <dgm:prSet/>
      <dgm:spPr/>
      <dgm:t>
        <a:bodyPr/>
        <a:lstStyle/>
        <a:p>
          <a:r>
            <a:rPr lang="pl-PL" dirty="0" smtClean="0"/>
            <a:t>Przedsiębiorczość</a:t>
          </a:r>
          <a:endParaRPr lang="pl-PL" dirty="0"/>
        </a:p>
      </dgm:t>
    </dgm:pt>
    <dgm:pt modelId="{9B6784E9-9B8F-42FB-BA90-1D58E5CDECD4}" type="parTrans" cxnId="{B0DE2CC8-54D1-490F-BE85-778AAEBEB0F5}">
      <dgm:prSet/>
      <dgm:spPr/>
      <dgm:t>
        <a:bodyPr/>
        <a:lstStyle/>
        <a:p>
          <a:endParaRPr lang="pl-PL"/>
        </a:p>
      </dgm:t>
    </dgm:pt>
    <dgm:pt modelId="{44C4E0BD-22A2-4A99-BBD9-2807680A7153}" type="sibTrans" cxnId="{B0DE2CC8-54D1-490F-BE85-778AAEBEB0F5}">
      <dgm:prSet/>
      <dgm:spPr/>
      <dgm:t>
        <a:bodyPr/>
        <a:lstStyle/>
        <a:p>
          <a:endParaRPr lang="pl-PL"/>
        </a:p>
      </dgm:t>
    </dgm:pt>
    <dgm:pt modelId="{CCFCA66B-928E-4A56-83A7-931390EBDCE6}">
      <dgm:prSet/>
      <dgm:spPr/>
      <dgm:t>
        <a:bodyPr/>
        <a:lstStyle/>
        <a:p>
          <a:r>
            <a:rPr lang="pl-PL" dirty="0" smtClean="0"/>
            <a:t>Rynek pracy</a:t>
          </a:r>
          <a:endParaRPr lang="pl-PL" dirty="0"/>
        </a:p>
      </dgm:t>
    </dgm:pt>
    <dgm:pt modelId="{73CE2292-7E8D-483E-896D-CF97B71646F7}" type="parTrans" cxnId="{3A890EC5-1C58-49A7-ADF2-7F15ACDCC3A4}">
      <dgm:prSet/>
      <dgm:spPr/>
      <dgm:t>
        <a:bodyPr/>
        <a:lstStyle/>
        <a:p>
          <a:endParaRPr lang="pl-PL"/>
        </a:p>
      </dgm:t>
    </dgm:pt>
    <dgm:pt modelId="{0513AB0E-4DCD-4B94-BA23-04EEE90A886B}" type="sibTrans" cxnId="{3A890EC5-1C58-49A7-ADF2-7F15ACDCC3A4}">
      <dgm:prSet/>
      <dgm:spPr/>
      <dgm:t>
        <a:bodyPr/>
        <a:lstStyle/>
        <a:p>
          <a:endParaRPr lang="pl-PL"/>
        </a:p>
      </dgm:t>
    </dgm:pt>
    <dgm:pt modelId="{AD01F0E9-3E75-4BC3-8D23-CC75093ED779}">
      <dgm:prSet/>
      <dgm:spPr/>
      <dgm:t>
        <a:bodyPr/>
        <a:lstStyle/>
        <a:p>
          <a:r>
            <a:rPr lang="pl-PL" smtClean="0"/>
            <a:t>Turystyka</a:t>
          </a:r>
          <a:endParaRPr lang="pl-PL"/>
        </a:p>
      </dgm:t>
    </dgm:pt>
    <dgm:pt modelId="{4C98642A-DA16-4618-B521-457A4AE08E37}" type="parTrans" cxnId="{2F7E47FB-3698-4DB2-B351-984931899416}">
      <dgm:prSet/>
      <dgm:spPr/>
      <dgm:t>
        <a:bodyPr/>
        <a:lstStyle/>
        <a:p>
          <a:endParaRPr lang="pl-PL"/>
        </a:p>
      </dgm:t>
    </dgm:pt>
    <dgm:pt modelId="{AAA0CA3E-D20C-4984-B91E-9BD97A7D6643}" type="sibTrans" cxnId="{2F7E47FB-3698-4DB2-B351-984931899416}">
      <dgm:prSet/>
      <dgm:spPr/>
      <dgm:t>
        <a:bodyPr/>
        <a:lstStyle/>
        <a:p>
          <a:endParaRPr lang="pl-PL"/>
        </a:p>
      </dgm:t>
    </dgm:pt>
    <dgm:pt modelId="{03430C88-B206-4D4E-B0D3-938A120F88B8}">
      <dgm:prSet/>
      <dgm:spPr/>
      <dgm:t>
        <a:bodyPr/>
        <a:lstStyle/>
        <a:p>
          <a:r>
            <a:rPr lang="pl-PL" dirty="0" smtClean="0"/>
            <a:t>Rolnictwo</a:t>
          </a:r>
          <a:endParaRPr lang="pl-PL" dirty="0"/>
        </a:p>
      </dgm:t>
    </dgm:pt>
    <dgm:pt modelId="{00D8AECD-8E42-4742-BB39-A7E0A2FF38FB}" type="parTrans" cxnId="{0D986988-87E1-48B8-9C1E-A185EF4E3490}">
      <dgm:prSet/>
      <dgm:spPr/>
      <dgm:t>
        <a:bodyPr/>
        <a:lstStyle/>
        <a:p>
          <a:endParaRPr lang="pl-PL"/>
        </a:p>
      </dgm:t>
    </dgm:pt>
    <dgm:pt modelId="{3B85FC45-4EFF-47E4-B2BB-C93215AEE3B7}" type="sibTrans" cxnId="{0D986988-87E1-48B8-9C1E-A185EF4E3490}">
      <dgm:prSet/>
      <dgm:spPr/>
      <dgm:t>
        <a:bodyPr/>
        <a:lstStyle/>
        <a:p>
          <a:endParaRPr lang="pl-PL"/>
        </a:p>
      </dgm:t>
    </dgm:pt>
    <dgm:pt modelId="{64D32D6F-EE46-481B-9871-015518FAEAE4}" type="pres">
      <dgm:prSet presAssocID="{08DE565A-3A46-4490-944C-C4A760AB14CE}" presName="linearFlow" presStyleCnt="0">
        <dgm:presLayoutVars>
          <dgm:dir/>
          <dgm:animLvl val="lvl"/>
          <dgm:resizeHandles val="exact"/>
        </dgm:presLayoutVars>
      </dgm:prSet>
      <dgm:spPr/>
      <dgm:t>
        <a:bodyPr/>
        <a:lstStyle/>
        <a:p>
          <a:endParaRPr lang="pl-PL"/>
        </a:p>
      </dgm:t>
    </dgm:pt>
    <dgm:pt modelId="{6755FF9F-1961-4830-8032-970A4B3FA46C}" type="pres">
      <dgm:prSet presAssocID="{B82FFA87-5F94-42F7-BD7C-68D01A4A0FF8}" presName="composite" presStyleCnt="0"/>
      <dgm:spPr/>
    </dgm:pt>
    <dgm:pt modelId="{60629679-F813-4731-B7D1-EF6AF0A36B50}" type="pres">
      <dgm:prSet presAssocID="{B82FFA87-5F94-42F7-BD7C-68D01A4A0FF8}" presName="parentText" presStyleLbl="alignNode1" presStyleIdx="0" presStyleCnt="2">
        <dgm:presLayoutVars>
          <dgm:chMax val="1"/>
          <dgm:bulletEnabled val="1"/>
        </dgm:presLayoutVars>
      </dgm:prSet>
      <dgm:spPr/>
      <dgm:t>
        <a:bodyPr/>
        <a:lstStyle/>
        <a:p>
          <a:endParaRPr lang="pl-PL"/>
        </a:p>
      </dgm:t>
    </dgm:pt>
    <dgm:pt modelId="{CD3479B0-4DAF-48A0-9044-CC09E4792AE2}" type="pres">
      <dgm:prSet presAssocID="{B82FFA87-5F94-42F7-BD7C-68D01A4A0FF8}" presName="descendantText" presStyleLbl="alignAcc1" presStyleIdx="0" presStyleCnt="2">
        <dgm:presLayoutVars>
          <dgm:bulletEnabled val="1"/>
        </dgm:presLayoutVars>
      </dgm:prSet>
      <dgm:spPr/>
      <dgm:t>
        <a:bodyPr/>
        <a:lstStyle/>
        <a:p>
          <a:endParaRPr lang="pl-PL"/>
        </a:p>
      </dgm:t>
    </dgm:pt>
    <dgm:pt modelId="{585DFF9B-D943-472B-B717-57AB69E16C21}" type="pres">
      <dgm:prSet presAssocID="{67C114DE-4BE1-4D0D-974B-A8A1540E0543}" presName="sp" presStyleCnt="0"/>
      <dgm:spPr/>
    </dgm:pt>
    <dgm:pt modelId="{2FECB346-0A94-43F7-ADFA-2D0A1126ED81}" type="pres">
      <dgm:prSet presAssocID="{DB248E8D-B137-4F54-8244-9DA1A1E69B15}" presName="composite" presStyleCnt="0"/>
      <dgm:spPr/>
    </dgm:pt>
    <dgm:pt modelId="{2E22A637-BC56-4243-8CC0-05C588126D03}" type="pres">
      <dgm:prSet presAssocID="{DB248E8D-B137-4F54-8244-9DA1A1E69B15}" presName="parentText" presStyleLbl="alignNode1" presStyleIdx="1" presStyleCnt="2" custLinFactNeighborX="-2875" custLinFactNeighborY="717">
        <dgm:presLayoutVars>
          <dgm:chMax val="1"/>
          <dgm:bulletEnabled val="1"/>
        </dgm:presLayoutVars>
      </dgm:prSet>
      <dgm:spPr/>
      <dgm:t>
        <a:bodyPr/>
        <a:lstStyle/>
        <a:p>
          <a:endParaRPr lang="pl-PL"/>
        </a:p>
      </dgm:t>
    </dgm:pt>
    <dgm:pt modelId="{FC80824B-8DB6-4625-A81A-4FF4633F39B9}" type="pres">
      <dgm:prSet presAssocID="{DB248E8D-B137-4F54-8244-9DA1A1E69B15}" presName="descendantText" presStyleLbl="alignAcc1" presStyleIdx="1" presStyleCnt="2">
        <dgm:presLayoutVars>
          <dgm:bulletEnabled val="1"/>
        </dgm:presLayoutVars>
      </dgm:prSet>
      <dgm:spPr/>
      <dgm:t>
        <a:bodyPr/>
        <a:lstStyle/>
        <a:p>
          <a:endParaRPr lang="pl-PL"/>
        </a:p>
      </dgm:t>
    </dgm:pt>
  </dgm:ptLst>
  <dgm:cxnLst>
    <dgm:cxn modelId="{6B599C51-F572-4D66-9FCD-BA32408D7907}" type="presOf" srcId="{E6A27E64-BD80-404A-B6EE-581F79410BC2}" destId="{CD3479B0-4DAF-48A0-9044-CC09E4792AE2}" srcOrd="0" destOrd="1" presId="urn:microsoft.com/office/officeart/2005/8/layout/chevron2"/>
    <dgm:cxn modelId="{BD90A263-056A-4BFB-AEB2-F9134EDD29C1}" type="presOf" srcId="{CF5BB226-42B4-4B60-88B2-74E759F2130F}" destId="{CD3479B0-4DAF-48A0-9044-CC09E4792AE2}" srcOrd="0" destOrd="2" presId="urn:microsoft.com/office/officeart/2005/8/layout/chevron2"/>
    <dgm:cxn modelId="{0D986988-87E1-48B8-9C1E-A185EF4E3490}" srcId="{DB248E8D-B137-4F54-8244-9DA1A1E69B15}" destId="{03430C88-B206-4D4E-B0D3-938A120F88B8}" srcOrd="4" destOrd="0" parTransId="{00D8AECD-8E42-4742-BB39-A7E0A2FF38FB}" sibTransId="{3B85FC45-4EFF-47E4-B2BB-C93215AEE3B7}"/>
    <dgm:cxn modelId="{D899F007-9731-4100-9EDD-8418EC7A6CE3}" type="presOf" srcId="{CCFCA66B-928E-4A56-83A7-931390EBDCE6}" destId="{FC80824B-8DB6-4625-A81A-4FF4633F39B9}" srcOrd="0" destOrd="2" presId="urn:microsoft.com/office/officeart/2005/8/layout/chevron2"/>
    <dgm:cxn modelId="{E21807E2-9B5E-4BA6-8DD2-7AC6C90C6A4A}" srcId="{B82FFA87-5F94-42F7-BD7C-68D01A4A0FF8}" destId="{F10B4BF6-00ED-4DC0-8C8D-F9CF9E622B79}" srcOrd="6" destOrd="0" parTransId="{9E530DAC-3A41-482A-A494-404CC88165DB}" sibTransId="{3EE12B33-4D44-4546-B58D-880F39796DC0}"/>
    <dgm:cxn modelId="{DD4B5B6C-150B-43F8-8FAF-57EF404BD60E}" type="presOf" srcId="{39D9E358-48A3-4CBF-96FE-ED6847D65C6A}" destId="{CD3479B0-4DAF-48A0-9044-CC09E4792AE2}" srcOrd="0" destOrd="3" presId="urn:microsoft.com/office/officeart/2005/8/layout/chevron2"/>
    <dgm:cxn modelId="{FD4DC4DE-92A9-43C7-B3D0-EEBA4B83EFBB}" type="presOf" srcId="{DB248E8D-B137-4F54-8244-9DA1A1E69B15}" destId="{2E22A637-BC56-4243-8CC0-05C588126D03}" srcOrd="0" destOrd="0" presId="urn:microsoft.com/office/officeart/2005/8/layout/chevron2"/>
    <dgm:cxn modelId="{A447FB4A-0E24-4AC6-97E9-9591CEC40207}" srcId="{B82FFA87-5F94-42F7-BD7C-68D01A4A0FF8}" destId="{E6A27E64-BD80-404A-B6EE-581F79410BC2}" srcOrd="1" destOrd="0" parTransId="{8122003F-E2B5-41D1-AAFF-8ECEB20205E0}" sibTransId="{6852FA8F-01E1-49BC-81C9-276FBE3F375F}"/>
    <dgm:cxn modelId="{439F608E-29BA-4890-8D46-1BF1A8284DC3}" type="presOf" srcId="{939EFE88-B8EB-4645-A78B-7499429EB01F}" destId="{CD3479B0-4DAF-48A0-9044-CC09E4792AE2}" srcOrd="0" destOrd="4" presId="urn:microsoft.com/office/officeart/2005/8/layout/chevron2"/>
    <dgm:cxn modelId="{E8870C64-297B-4828-A32F-38805FCF3D6C}" type="presOf" srcId="{B82FFA87-5F94-42F7-BD7C-68D01A4A0FF8}" destId="{60629679-F813-4731-B7D1-EF6AF0A36B50}" srcOrd="0" destOrd="0" presId="urn:microsoft.com/office/officeart/2005/8/layout/chevron2"/>
    <dgm:cxn modelId="{C46F23D5-6462-49F8-90CD-690DDF5E1715}" type="presOf" srcId="{03430C88-B206-4D4E-B0D3-938A120F88B8}" destId="{FC80824B-8DB6-4625-A81A-4FF4633F39B9}" srcOrd="0" destOrd="4" presId="urn:microsoft.com/office/officeart/2005/8/layout/chevron2"/>
    <dgm:cxn modelId="{C2662ED5-6C7A-468F-A569-24F5E8DC730D}" srcId="{B82FFA87-5F94-42F7-BD7C-68D01A4A0FF8}" destId="{A702B35E-8C4A-4920-861A-BBE36FDA4E9D}" srcOrd="0" destOrd="0" parTransId="{BCC38904-D620-42B0-971B-816351260D4B}" sibTransId="{7A606287-E7E3-419C-B87F-A86B2488093B}"/>
    <dgm:cxn modelId="{4264F5C5-E1E7-42C3-9C66-47E050848C07}" type="presOf" srcId="{A702B35E-8C4A-4920-861A-BBE36FDA4E9D}" destId="{CD3479B0-4DAF-48A0-9044-CC09E4792AE2}" srcOrd="0" destOrd="0" presId="urn:microsoft.com/office/officeart/2005/8/layout/chevron2"/>
    <dgm:cxn modelId="{6D6EE884-3563-4A8F-864E-E0DD817F1E53}" srcId="{08DE565A-3A46-4490-944C-C4A760AB14CE}" destId="{B82FFA87-5F94-42F7-BD7C-68D01A4A0FF8}" srcOrd="0" destOrd="0" parTransId="{27D676C5-34BC-444E-A4C4-B49D313C3E08}" sibTransId="{67C114DE-4BE1-4D0D-974B-A8A1540E0543}"/>
    <dgm:cxn modelId="{40BF9841-C834-4E40-AEAA-94DA975607B7}" type="presOf" srcId="{752312EC-B0C4-4989-BE6E-EDA62E9152AF}" destId="{CD3479B0-4DAF-48A0-9044-CC09E4792AE2}" srcOrd="0" destOrd="5" presId="urn:microsoft.com/office/officeart/2005/8/layout/chevron2"/>
    <dgm:cxn modelId="{CFB54333-E2C4-43A0-B73D-E2D34846968B}" srcId="{B82FFA87-5F94-42F7-BD7C-68D01A4A0FF8}" destId="{CF5BB226-42B4-4B60-88B2-74E759F2130F}" srcOrd="2" destOrd="0" parTransId="{AEACEA2F-A06A-4C5A-90D0-13246AC97C15}" sibTransId="{51B48B80-A2FE-4130-9B42-2A8453492EE0}"/>
    <dgm:cxn modelId="{693D0036-EE40-48AC-BFCE-7789855EA83C}" type="presOf" srcId="{A9E00D42-C510-4A97-B5F8-9A723CE61AEF}" destId="{FC80824B-8DB6-4625-A81A-4FF4633F39B9}" srcOrd="0" destOrd="0" presId="urn:microsoft.com/office/officeart/2005/8/layout/chevron2"/>
    <dgm:cxn modelId="{E6912CCD-663D-4AFC-901C-48BE65608435}" srcId="{B82FFA87-5F94-42F7-BD7C-68D01A4A0FF8}" destId="{752312EC-B0C4-4989-BE6E-EDA62E9152AF}" srcOrd="5" destOrd="0" parTransId="{7512F4A9-B6D7-40A4-8EB3-4EC49650B7CD}" sibTransId="{89C037B9-782B-4129-AA46-325689C4E52A}"/>
    <dgm:cxn modelId="{B0DE2CC8-54D1-490F-BE85-778AAEBEB0F5}" srcId="{DB248E8D-B137-4F54-8244-9DA1A1E69B15}" destId="{594067AC-8B49-46E0-A03E-ACD8DFEA2129}" srcOrd="1" destOrd="0" parTransId="{9B6784E9-9B8F-42FB-BA90-1D58E5CDECD4}" sibTransId="{44C4E0BD-22A2-4A99-BBD9-2807680A7153}"/>
    <dgm:cxn modelId="{2F7E47FB-3698-4DB2-B351-984931899416}" srcId="{DB248E8D-B137-4F54-8244-9DA1A1E69B15}" destId="{AD01F0E9-3E75-4BC3-8D23-CC75093ED779}" srcOrd="3" destOrd="0" parTransId="{4C98642A-DA16-4618-B521-457A4AE08E37}" sibTransId="{AAA0CA3E-D20C-4984-B91E-9BD97A7D6643}"/>
    <dgm:cxn modelId="{89E4FE20-20B1-46A5-BF26-194B1F71B498}" type="presOf" srcId="{F10B4BF6-00ED-4DC0-8C8D-F9CF9E622B79}" destId="{CD3479B0-4DAF-48A0-9044-CC09E4792AE2}" srcOrd="0" destOrd="6" presId="urn:microsoft.com/office/officeart/2005/8/layout/chevron2"/>
    <dgm:cxn modelId="{E583BC25-EEEE-4B25-9E5D-6434848333CD}" srcId="{08DE565A-3A46-4490-944C-C4A760AB14CE}" destId="{DB248E8D-B137-4F54-8244-9DA1A1E69B15}" srcOrd="1" destOrd="0" parTransId="{D4D7CF83-2736-4F49-8823-74C6C892C44A}" sibTransId="{73E7C0C1-9DBD-4471-B335-73F11FA716C7}"/>
    <dgm:cxn modelId="{E15BA8AC-F7E9-468B-B2A8-9DC529FE347C}" srcId="{B82FFA87-5F94-42F7-BD7C-68D01A4A0FF8}" destId="{39D9E358-48A3-4CBF-96FE-ED6847D65C6A}" srcOrd="3" destOrd="0" parTransId="{6709D554-A746-4C0A-92E0-AD93BB8FABCE}" sibTransId="{3EFA1A13-3330-4898-B7FA-92962DF39C39}"/>
    <dgm:cxn modelId="{B3BD08D2-699D-4243-B40A-B7FEE07BCEC1}" type="presOf" srcId="{594067AC-8B49-46E0-A03E-ACD8DFEA2129}" destId="{FC80824B-8DB6-4625-A81A-4FF4633F39B9}" srcOrd="0" destOrd="1" presId="urn:microsoft.com/office/officeart/2005/8/layout/chevron2"/>
    <dgm:cxn modelId="{67D99A54-B59D-4F06-AB7E-85A6F9CD4771}" type="presOf" srcId="{AD01F0E9-3E75-4BC3-8D23-CC75093ED779}" destId="{FC80824B-8DB6-4625-A81A-4FF4633F39B9}" srcOrd="0" destOrd="3" presId="urn:microsoft.com/office/officeart/2005/8/layout/chevron2"/>
    <dgm:cxn modelId="{10EEC881-CEC8-4C4B-A508-F502E2F38A7C}" srcId="{DB248E8D-B137-4F54-8244-9DA1A1E69B15}" destId="{A9E00D42-C510-4A97-B5F8-9A723CE61AEF}" srcOrd="0" destOrd="0" parTransId="{F89FC3A7-A0A7-4269-AFC7-1CA77EAE455E}" sibTransId="{7A64A6F3-8F8D-42FB-A040-5151BBE90938}"/>
    <dgm:cxn modelId="{A9CF4058-DC67-4C09-8575-3751C339D2CD}" srcId="{B82FFA87-5F94-42F7-BD7C-68D01A4A0FF8}" destId="{939EFE88-B8EB-4645-A78B-7499429EB01F}" srcOrd="4" destOrd="0" parTransId="{CC62F5F3-16CC-42D8-A128-398216AD2A81}" sibTransId="{F9FB5AF1-F2E1-409B-964D-79667A599DB4}"/>
    <dgm:cxn modelId="{3A890EC5-1C58-49A7-ADF2-7F15ACDCC3A4}" srcId="{DB248E8D-B137-4F54-8244-9DA1A1E69B15}" destId="{CCFCA66B-928E-4A56-83A7-931390EBDCE6}" srcOrd="2" destOrd="0" parTransId="{73CE2292-7E8D-483E-896D-CF97B71646F7}" sibTransId="{0513AB0E-4DCD-4B94-BA23-04EEE90A886B}"/>
    <dgm:cxn modelId="{1D2E093E-426D-44B3-9B63-18026C6AC97B}" type="presOf" srcId="{08DE565A-3A46-4490-944C-C4A760AB14CE}" destId="{64D32D6F-EE46-481B-9871-015518FAEAE4}" srcOrd="0" destOrd="0" presId="urn:microsoft.com/office/officeart/2005/8/layout/chevron2"/>
    <dgm:cxn modelId="{B955A338-830A-482F-AC1E-AD055F7C2C40}" type="presParOf" srcId="{64D32D6F-EE46-481B-9871-015518FAEAE4}" destId="{6755FF9F-1961-4830-8032-970A4B3FA46C}" srcOrd="0" destOrd="0" presId="urn:microsoft.com/office/officeart/2005/8/layout/chevron2"/>
    <dgm:cxn modelId="{7B9095AB-562E-409D-B817-97623BD7154A}" type="presParOf" srcId="{6755FF9F-1961-4830-8032-970A4B3FA46C}" destId="{60629679-F813-4731-B7D1-EF6AF0A36B50}" srcOrd="0" destOrd="0" presId="urn:microsoft.com/office/officeart/2005/8/layout/chevron2"/>
    <dgm:cxn modelId="{DC5FDFAA-3E77-4820-8B36-AB967C221E14}" type="presParOf" srcId="{6755FF9F-1961-4830-8032-970A4B3FA46C}" destId="{CD3479B0-4DAF-48A0-9044-CC09E4792AE2}" srcOrd="1" destOrd="0" presId="urn:microsoft.com/office/officeart/2005/8/layout/chevron2"/>
    <dgm:cxn modelId="{B7BD1178-3338-4116-AF48-3BC9AC2D41A9}" type="presParOf" srcId="{64D32D6F-EE46-481B-9871-015518FAEAE4}" destId="{585DFF9B-D943-472B-B717-57AB69E16C21}" srcOrd="1" destOrd="0" presId="urn:microsoft.com/office/officeart/2005/8/layout/chevron2"/>
    <dgm:cxn modelId="{EFFA4411-6654-49D6-A2D9-055B853DB9B0}" type="presParOf" srcId="{64D32D6F-EE46-481B-9871-015518FAEAE4}" destId="{2FECB346-0A94-43F7-ADFA-2D0A1126ED81}" srcOrd="2" destOrd="0" presId="urn:microsoft.com/office/officeart/2005/8/layout/chevron2"/>
    <dgm:cxn modelId="{25817B50-627A-439D-866B-D1E361E3580D}" type="presParOf" srcId="{2FECB346-0A94-43F7-ADFA-2D0A1126ED81}" destId="{2E22A637-BC56-4243-8CC0-05C588126D03}" srcOrd="0" destOrd="0" presId="urn:microsoft.com/office/officeart/2005/8/layout/chevron2"/>
    <dgm:cxn modelId="{9C998FB5-DDD3-49BD-AD68-EE4E9A4F815E}" type="presParOf" srcId="{2FECB346-0A94-43F7-ADFA-2D0A1126ED81}" destId="{FC80824B-8DB6-4625-A81A-4FF4633F39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DE565A-3A46-4490-944C-C4A760AB14C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B82FFA87-5F94-42F7-BD7C-68D01A4A0FF8}">
      <dgm:prSet phldrT="[Tekst]" custT="1"/>
      <dgm:spPr/>
      <dgm:t>
        <a:bodyPr/>
        <a:lstStyle/>
        <a:p>
          <a:r>
            <a:rPr lang="pl-PL" sz="2400" dirty="0" smtClean="0"/>
            <a:t>przestrzenno-środowiskowa</a:t>
          </a:r>
          <a:endParaRPr lang="pl-PL" sz="2400" dirty="0"/>
        </a:p>
      </dgm:t>
    </dgm:pt>
    <dgm:pt modelId="{27D676C5-34BC-444E-A4C4-B49D313C3E08}" type="parTrans" cxnId="{6D6EE884-3563-4A8F-864E-E0DD817F1E53}">
      <dgm:prSet/>
      <dgm:spPr/>
      <dgm:t>
        <a:bodyPr/>
        <a:lstStyle/>
        <a:p>
          <a:endParaRPr lang="pl-PL"/>
        </a:p>
      </dgm:t>
    </dgm:pt>
    <dgm:pt modelId="{67C114DE-4BE1-4D0D-974B-A8A1540E0543}" type="sibTrans" cxnId="{6D6EE884-3563-4A8F-864E-E0DD817F1E53}">
      <dgm:prSet/>
      <dgm:spPr/>
      <dgm:t>
        <a:bodyPr/>
        <a:lstStyle/>
        <a:p>
          <a:endParaRPr lang="pl-PL"/>
        </a:p>
      </dgm:t>
    </dgm:pt>
    <dgm:pt modelId="{A702B35E-8C4A-4920-861A-BBE36FDA4E9D}">
      <dgm:prSet phldrT="[Tekst]"/>
      <dgm:spPr/>
      <dgm:t>
        <a:bodyPr/>
        <a:lstStyle/>
        <a:p>
          <a:r>
            <a:rPr lang="pl-PL" dirty="0" smtClean="0"/>
            <a:t>Walory przyrodnicze i kulturowe</a:t>
          </a:r>
          <a:endParaRPr lang="pl-PL" dirty="0"/>
        </a:p>
      </dgm:t>
    </dgm:pt>
    <dgm:pt modelId="{BCC38904-D620-42B0-971B-816351260D4B}" type="parTrans" cxnId="{C2662ED5-6C7A-468F-A569-24F5E8DC730D}">
      <dgm:prSet/>
      <dgm:spPr/>
      <dgm:t>
        <a:bodyPr/>
        <a:lstStyle/>
        <a:p>
          <a:endParaRPr lang="pl-PL"/>
        </a:p>
      </dgm:t>
    </dgm:pt>
    <dgm:pt modelId="{7A606287-E7E3-419C-B87F-A86B2488093B}" type="sibTrans" cxnId="{C2662ED5-6C7A-468F-A569-24F5E8DC730D}">
      <dgm:prSet/>
      <dgm:spPr/>
      <dgm:t>
        <a:bodyPr/>
        <a:lstStyle/>
        <a:p>
          <a:endParaRPr lang="pl-PL"/>
        </a:p>
      </dgm:t>
    </dgm:pt>
    <dgm:pt modelId="{DB248E8D-B137-4F54-8244-9DA1A1E69B15}">
      <dgm:prSet phldrT="[Tekst]"/>
      <dgm:spPr/>
      <dgm:t>
        <a:bodyPr/>
        <a:lstStyle/>
        <a:p>
          <a:r>
            <a:rPr lang="pl-PL" dirty="0" smtClean="0"/>
            <a:t>instytucjonalna</a:t>
          </a:r>
          <a:endParaRPr lang="pl-PL" dirty="0"/>
        </a:p>
      </dgm:t>
    </dgm:pt>
    <dgm:pt modelId="{D4D7CF83-2736-4F49-8823-74C6C892C44A}" type="parTrans" cxnId="{E583BC25-EEEE-4B25-9E5D-6434848333CD}">
      <dgm:prSet/>
      <dgm:spPr/>
      <dgm:t>
        <a:bodyPr/>
        <a:lstStyle/>
        <a:p>
          <a:endParaRPr lang="pl-PL"/>
        </a:p>
      </dgm:t>
    </dgm:pt>
    <dgm:pt modelId="{73E7C0C1-9DBD-4471-B335-73F11FA716C7}" type="sibTrans" cxnId="{E583BC25-EEEE-4B25-9E5D-6434848333CD}">
      <dgm:prSet/>
      <dgm:spPr/>
      <dgm:t>
        <a:bodyPr/>
        <a:lstStyle/>
        <a:p>
          <a:endParaRPr lang="pl-PL"/>
        </a:p>
      </dgm:t>
    </dgm:pt>
    <dgm:pt modelId="{A9E00D42-C510-4A97-B5F8-9A723CE61AEF}">
      <dgm:prSet phldrT="[Tekst]"/>
      <dgm:spPr/>
      <dgm:t>
        <a:bodyPr/>
        <a:lstStyle/>
        <a:p>
          <a:r>
            <a:rPr lang="pl-PL" dirty="0" smtClean="0"/>
            <a:t>Zdolność inwestycyjna gminy </a:t>
          </a:r>
          <a:endParaRPr lang="pl-PL" dirty="0"/>
        </a:p>
      </dgm:t>
    </dgm:pt>
    <dgm:pt modelId="{F89FC3A7-A0A7-4269-AFC7-1CA77EAE455E}" type="parTrans" cxnId="{10EEC881-CEC8-4C4B-A508-F502E2F38A7C}">
      <dgm:prSet/>
      <dgm:spPr/>
      <dgm:t>
        <a:bodyPr/>
        <a:lstStyle/>
        <a:p>
          <a:endParaRPr lang="pl-PL"/>
        </a:p>
      </dgm:t>
    </dgm:pt>
    <dgm:pt modelId="{7A64A6F3-8F8D-42FB-A040-5151BBE90938}" type="sibTrans" cxnId="{10EEC881-CEC8-4C4B-A508-F502E2F38A7C}">
      <dgm:prSet/>
      <dgm:spPr/>
      <dgm:t>
        <a:bodyPr/>
        <a:lstStyle/>
        <a:p>
          <a:endParaRPr lang="pl-PL"/>
        </a:p>
      </dgm:t>
    </dgm:pt>
    <dgm:pt modelId="{D715C008-05B0-4D5F-8E71-17DFE9AB4DA7}">
      <dgm:prSet/>
      <dgm:spPr/>
      <dgm:t>
        <a:bodyPr/>
        <a:lstStyle/>
        <a:p>
          <a:r>
            <a:rPr lang="pl-PL" dirty="0" smtClean="0"/>
            <a:t>Infrastruktura techniczna: transportowa teleinformatyczna, elektroenergetyczna i gazowa </a:t>
          </a:r>
          <a:endParaRPr lang="pl-PL" dirty="0"/>
        </a:p>
      </dgm:t>
    </dgm:pt>
    <dgm:pt modelId="{A17B1522-CFF8-4CF3-AB3E-B88F25D7C48A}" type="parTrans" cxnId="{8F0FF759-5C34-4012-9E8B-2419D7A78235}">
      <dgm:prSet/>
      <dgm:spPr/>
      <dgm:t>
        <a:bodyPr/>
        <a:lstStyle/>
        <a:p>
          <a:endParaRPr lang="pl-PL"/>
        </a:p>
      </dgm:t>
    </dgm:pt>
    <dgm:pt modelId="{7227EAA3-0E3D-4A03-8841-B94F1A421845}" type="sibTrans" cxnId="{8F0FF759-5C34-4012-9E8B-2419D7A78235}">
      <dgm:prSet/>
      <dgm:spPr/>
      <dgm:t>
        <a:bodyPr/>
        <a:lstStyle/>
        <a:p>
          <a:endParaRPr lang="pl-PL"/>
        </a:p>
      </dgm:t>
    </dgm:pt>
    <dgm:pt modelId="{EB419033-C27C-4E06-99DD-4948B2B686C6}">
      <dgm:prSet/>
      <dgm:spPr/>
      <dgm:t>
        <a:bodyPr/>
        <a:lstStyle/>
        <a:p>
          <a:r>
            <a:rPr lang="pl-PL" smtClean="0"/>
            <a:t>Gospodarka wodno-kanalizacyjna</a:t>
          </a:r>
          <a:endParaRPr lang="pl-PL"/>
        </a:p>
      </dgm:t>
    </dgm:pt>
    <dgm:pt modelId="{7099A17F-92A6-49E2-981A-E99A765D0909}" type="parTrans" cxnId="{484F6D19-9222-4593-AFF2-09D90905C765}">
      <dgm:prSet/>
      <dgm:spPr/>
      <dgm:t>
        <a:bodyPr/>
        <a:lstStyle/>
        <a:p>
          <a:endParaRPr lang="pl-PL"/>
        </a:p>
      </dgm:t>
    </dgm:pt>
    <dgm:pt modelId="{2D419A33-320E-461A-BC14-74E8F624FA61}" type="sibTrans" cxnId="{484F6D19-9222-4593-AFF2-09D90905C765}">
      <dgm:prSet/>
      <dgm:spPr/>
      <dgm:t>
        <a:bodyPr/>
        <a:lstStyle/>
        <a:p>
          <a:endParaRPr lang="pl-PL"/>
        </a:p>
      </dgm:t>
    </dgm:pt>
    <dgm:pt modelId="{9033DE3B-F090-4FAC-B0E6-51E8CA151077}">
      <dgm:prSet/>
      <dgm:spPr/>
      <dgm:t>
        <a:bodyPr/>
        <a:lstStyle/>
        <a:p>
          <a:r>
            <a:rPr lang="pl-PL" smtClean="0"/>
            <a:t>Gospodarka odpadami</a:t>
          </a:r>
          <a:endParaRPr lang="pl-PL"/>
        </a:p>
      </dgm:t>
    </dgm:pt>
    <dgm:pt modelId="{7095AAEE-DBD0-4DD1-B66F-BE349F9DF93D}" type="parTrans" cxnId="{1B1FFE3B-D3C8-43EE-A434-406809CC7AA1}">
      <dgm:prSet/>
      <dgm:spPr/>
      <dgm:t>
        <a:bodyPr/>
        <a:lstStyle/>
        <a:p>
          <a:endParaRPr lang="pl-PL"/>
        </a:p>
      </dgm:t>
    </dgm:pt>
    <dgm:pt modelId="{368C7402-9AB1-48CD-ABD8-30808C652A84}" type="sibTrans" cxnId="{1B1FFE3B-D3C8-43EE-A434-406809CC7AA1}">
      <dgm:prSet/>
      <dgm:spPr/>
      <dgm:t>
        <a:bodyPr/>
        <a:lstStyle/>
        <a:p>
          <a:endParaRPr lang="pl-PL"/>
        </a:p>
      </dgm:t>
    </dgm:pt>
    <dgm:pt modelId="{B5E33A94-8F5F-4925-ACF1-2BDEDCFA4909}">
      <dgm:prSet/>
      <dgm:spPr/>
      <dgm:t>
        <a:bodyPr/>
        <a:lstStyle/>
        <a:p>
          <a:r>
            <a:rPr lang="pl-PL" dirty="0" smtClean="0"/>
            <a:t>Potencjał OZE</a:t>
          </a:r>
          <a:endParaRPr lang="pl-PL" dirty="0"/>
        </a:p>
      </dgm:t>
    </dgm:pt>
    <dgm:pt modelId="{6FB53F10-7B2A-4CF3-AF31-8FC73AEEC850}" type="parTrans" cxnId="{5BBD695B-D182-4CA7-903B-C1E39AABA30E}">
      <dgm:prSet/>
      <dgm:spPr/>
      <dgm:t>
        <a:bodyPr/>
        <a:lstStyle/>
        <a:p>
          <a:endParaRPr lang="pl-PL"/>
        </a:p>
      </dgm:t>
    </dgm:pt>
    <dgm:pt modelId="{2E345539-49B7-4D8D-8E5D-E0F7DE1F7935}" type="sibTrans" cxnId="{5BBD695B-D182-4CA7-903B-C1E39AABA30E}">
      <dgm:prSet/>
      <dgm:spPr/>
      <dgm:t>
        <a:bodyPr/>
        <a:lstStyle/>
        <a:p>
          <a:endParaRPr lang="pl-PL"/>
        </a:p>
      </dgm:t>
    </dgm:pt>
    <dgm:pt modelId="{34AB3FAB-18F4-47FB-9D18-BF3A5B9F5432}">
      <dgm:prSet/>
      <dgm:spPr/>
      <dgm:t>
        <a:bodyPr/>
        <a:lstStyle/>
        <a:p>
          <a:r>
            <a:rPr lang="pl-PL" smtClean="0"/>
            <a:t>Polityka przestrzenna w gminie</a:t>
          </a:r>
          <a:endParaRPr lang="pl-PL"/>
        </a:p>
      </dgm:t>
    </dgm:pt>
    <dgm:pt modelId="{87BF186D-8795-4CDF-874C-E5AB3D085647}" type="parTrans" cxnId="{3A3F84A9-E007-4164-BEAC-2EA47A901344}">
      <dgm:prSet/>
      <dgm:spPr/>
      <dgm:t>
        <a:bodyPr/>
        <a:lstStyle/>
        <a:p>
          <a:endParaRPr lang="pl-PL"/>
        </a:p>
      </dgm:t>
    </dgm:pt>
    <dgm:pt modelId="{CF7E9C42-5758-47D1-A49F-B4E9C1114A0E}" type="sibTrans" cxnId="{3A3F84A9-E007-4164-BEAC-2EA47A901344}">
      <dgm:prSet/>
      <dgm:spPr/>
      <dgm:t>
        <a:bodyPr/>
        <a:lstStyle/>
        <a:p>
          <a:endParaRPr lang="pl-PL"/>
        </a:p>
      </dgm:t>
    </dgm:pt>
    <dgm:pt modelId="{209B52BF-9AB6-42CC-833A-3A27821AFD1A}">
      <dgm:prSet/>
      <dgm:spPr/>
      <dgm:t>
        <a:bodyPr/>
        <a:lstStyle/>
        <a:p>
          <a:r>
            <a:rPr lang="pl-PL" dirty="0" smtClean="0"/>
            <a:t>Aktywność w pozyskiwaniu środków zewnętrznych</a:t>
          </a:r>
          <a:endParaRPr lang="pl-PL" dirty="0"/>
        </a:p>
      </dgm:t>
    </dgm:pt>
    <dgm:pt modelId="{90BECC65-6011-4B31-A45E-E27A15FAFF56}" type="parTrans" cxnId="{06F99072-CFF9-4B69-AA3C-728A4254D17E}">
      <dgm:prSet/>
      <dgm:spPr/>
      <dgm:t>
        <a:bodyPr/>
        <a:lstStyle/>
        <a:p>
          <a:endParaRPr lang="pl-PL"/>
        </a:p>
      </dgm:t>
    </dgm:pt>
    <dgm:pt modelId="{5172C8A4-6D41-4A79-A55D-8DB86C80A268}" type="sibTrans" cxnId="{06F99072-CFF9-4B69-AA3C-728A4254D17E}">
      <dgm:prSet/>
      <dgm:spPr/>
      <dgm:t>
        <a:bodyPr/>
        <a:lstStyle/>
        <a:p>
          <a:endParaRPr lang="pl-PL"/>
        </a:p>
      </dgm:t>
    </dgm:pt>
    <dgm:pt modelId="{B3903614-5731-4583-97E5-FF5A96B25491}">
      <dgm:prSet/>
      <dgm:spPr/>
      <dgm:t>
        <a:bodyPr/>
        <a:lstStyle/>
        <a:p>
          <a:r>
            <a:rPr lang="pl-PL" smtClean="0"/>
            <a:t>Współpraca z innymi podmiotami</a:t>
          </a:r>
          <a:endParaRPr lang="pl-PL"/>
        </a:p>
      </dgm:t>
    </dgm:pt>
    <dgm:pt modelId="{4B05195F-0DD1-4A21-837D-D129B46A3B41}" type="parTrans" cxnId="{32F64540-4A11-40CC-9824-A31025442128}">
      <dgm:prSet/>
      <dgm:spPr/>
      <dgm:t>
        <a:bodyPr/>
        <a:lstStyle/>
        <a:p>
          <a:endParaRPr lang="pl-PL"/>
        </a:p>
      </dgm:t>
    </dgm:pt>
    <dgm:pt modelId="{E26C17CF-0108-461A-931D-E587F9DC3C33}" type="sibTrans" cxnId="{32F64540-4A11-40CC-9824-A31025442128}">
      <dgm:prSet/>
      <dgm:spPr/>
      <dgm:t>
        <a:bodyPr/>
        <a:lstStyle/>
        <a:p>
          <a:endParaRPr lang="pl-PL"/>
        </a:p>
      </dgm:t>
    </dgm:pt>
    <dgm:pt modelId="{64D32D6F-EE46-481B-9871-015518FAEAE4}" type="pres">
      <dgm:prSet presAssocID="{08DE565A-3A46-4490-944C-C4A760AB14CE}" presName="linearFlow" presStyleCnt="0">
        <dgm:presLayoutVars>
          <dgm:dir/>
          <dgm:animLvl val="lvl"/>
          <dgm:resizeHandles val="exact"/>
        </dgm:presLayoutVars>
      </dgm:prSet>
      <dgm:spPr/>
      <dgm:t>
        <a:bodyPr/>
        <a:lstStyle/>
        <a:p>
          <a:endParaRPr lang="pl-PL"/>
        </a:p>
      </dgm:t>
    </dgm:pt>
    <dgm:pt modelId="{6755FF9F-1961-4830-8032-970A4B3FA46C}" type="pres">
      <dgm:prSet presAssocID="{B82FFA87-5F94-42F7-BD7C-68D01A4A0FF8}" presName="composite" presStyleCnt="0"/>
      <dgm:spPr/>
    </dgm:pt>
    <dgm:pt modelId="{60629679-F813-4731-B7D1-EF6AF0A36B50}" type="pres">
      <dgm:prSet presAssocID="{B82FFA87-5F94-42F7-BD7C-68D01A4A0FF8}" presName="parentText" presStyleLbl="alignNode1" presStyleIdx="0" presStyleCnt="2">
        <dgm:presLayoutVars>
          <dgm:chMax val="1"/>
          <dgm:bulletEnabled val="1"/>
        </dgm:presLayoutVars>
      </dgm:prSet>
      <dgm:spPr/>
      <dgm:t>
        <a:bodyPr/>
        <a:lstStyle/>
        <a:p>
          <a:endParaRPr lang="pl-PL"/>
        </a:p>
      </dgm:t>
    </dgm:pt>
    <dgm:pt modelId="{CD3479B0-4DAF-48A0-9044-CC09E4792AE2}" type="pres">
      <dgm:prSet presAssocID="{B82FFA87-5F94-42F7-BD7C-68D01A4A0FF8}" presName="descendantText" presStyleLbl="alignAcc1" presStyleIdx="0" presStyleCnt="2">
        <dgm:presLayoutVars>
          <dgm:bulletEnabled val="1"/>
        </dgm:presLayoutVars>
      </dgm:prSet>
      <dgm:spPr/>
      <dgm:t>
        <a:bodyPr/>
        <a:lstStyle/>
        <a:p>
          <a:endParaRPr lang="pl-PL"/>
        </a:p>
      </dgm:t>
    </dgm:pt>
    <dgm:pt modelId="{585DFF9B-D943-472B-B717-57AB69E16C21}" type="pres">
      <dgm:prSet presAssocID="{67C114DE-4BE1-4D0D-974B-A8A1540E0543}" presName="sp" presStyleCnt="0"/>
      <dgm:spPr/>
    </dgm:pt>
    <dgm:pt modelId="{2FECB346-0A94-43F7-ADFA-2D0A1126ED81}" type="pres">
      <dgm:prSet presAssocID="{DB248E8D-B137-4F54-8244-9DA1A1E69B15}" presName="composite" presStyleCnt="0"/>
      <dgm:spPr/>
    </dgm:pt>
    <dgm:pt modelId="{2E22A637-BC56-4243-8CC0-05C588126D03}" type="pres">
      <dgm:prSet presAssocID="{DB248E8D-B137-4F54-8244-9DA1A1E69B15}" presName="parentText" presStyleLbl="alignNode1" presStyleIdx="1" presStyleCnt="2">
        <dgm:presLayoutVars>
          <dgm:chMax val="1"/>
          <dgm:bulletEnabled val="1"/>
        </dgm:presLayoutVars>
      </dgm:prSet>
      <dgm:spPr/>
      <dgm:t>
        <a:bodyPr/>
        <a:lstStyle/>
        <a:p>
          <a:endParaRPr lang="pl-PL"/>
        </a:p>
      </dgm:t>
    </dgm:pt>
    <dgm:pt modelId="{FC80824B-8DB6-4625-A81A-4FF4633F39B9}" type="pres">
      <dgm:prSet presAssocID="{DB248E8D-B137-4F54-8244-9DA1A1E69B15}" presName="descendantText" presStyleLbl="alignAcc1" presStyleIdx="1" presStyleCnt="2">
        <dgm:presLayoutVars>
          <dgm:bulletEnabled val="1"/>
        </dgm:presLayoutVars>
      </dgm:prSet>
      <dgm:spPr/>
      <dgm:t>
        <a:bodyPr/>
        <a:lstStyle/>
        <a:p>
          <a:endParaRPr lang="pl-PL"/>
        </a:p>
      </dgm:t>
    </dgm:pt>
  </dgm:ptLst>
  <dgm:cxnLst>
    <dgm:cxn modelId="{06F99072-CFF9-4B69-AA3C-728A4254D17E}" srcId="{DB248E8D-B137-4F54-8244-9DA1A1E69B15}" destId="{209B52BF-9AB6-42CC-833A-3A27821AFD1A}" srcOrd="1" destOrd="0" parTransId="{90BECC65-6011-4B31-A45E-E27A15FAFF56}" sibTransId="{5172C8A4-6D41-4A79-A55D-8DB86C80A268}"/>
    <dgm:cxn modelId="{99EFE985-4650-4217-A867-90675FE4862F}" type="presOf" srcId="{34AB3FAB-18F4-47FB-9D18-BF3A5B9F5432}" destId="{CD3479B0-4DAF-48A0-9044-CC09E4792AE2}" srcOrd="0" destOrd="5" presId="urn:microsoft.com/office/officeart/2005/8/layout/chevron2"/>
    <dgm:cxn modelId="{C2662ED5-6C7A-468F-A569-24F5E8DC730D}" srcId="{B82FFA87-5F94-42F7-BD7C-68D01A4A0FF8}" destId="{A702B35E-8C4A-4920-861A-BBE36FDA4E9D}" srcOrd="0" destOrd="0" parTransId="{BCC38904-D620-42B0-971B-816351260D4B}" sibTransId="{7A606287-E7E3-419C-B87F-A86B2488093B}"/>
    <dgm:cxn modelId="{48DD0C1B-30AB-4590-AC4D-5FE3A62D84CE}" type="presOf" srcId="{D715C008-05B0-4D5F-8E71-17DFE9AB4DA7}" destId="{CD3479B0-4DAF-48A0-9044-CC09E4792AE2}" srcOrd="0" destOrd="1" presId="urn:microsoft.com/office/officeart/2005/8/layout/chevron2"/>
    <dgm:cxn modelId="{6D6EE884-3563-4A8F-864E-E0DD817F1E53}" srcId="{08DE565A-3A46-4490-944C-C4A760AB14CE}" destId="{B82FFA87-5F94-42F7-BD7C-68D01A4A0FF8}" srcOrd="0" destOrd="0" parTransId="{27D676C5-34BC-444E-A4C4-B49D313C3E08}" sibTransId="{67C114DE-4BE1-4D0D-974B-A8A1540E0543}"/>
    <dgm:cxn modelId="{8F0FF759-5C34-4012-9E8B-2419D7A78235}" srcId="{B82FFA87-5F94-42F7-BD7C-68D01A4A0FF8}" destId="{D715C008-05B0-4D5F-8E71-17DFE9AB4DA7}" srcOrd="1" destOrd="0" parTransId="{A17B1522-CFF8-4CF3-AB3E-B88F25D7C48A}" sibTransId="{7227EAA3-0E3D-4A03-8841-B94F1A421845}"/>
    <dgm:cxn modelId="{A24A77B3-74C6-455D-925E-8E622ED091E2}" type="presOf" srcId="{9033DE3B-F090-4FAC-B0E6-51E8CA151077}" destId="{CD3479B0-4DAF-48A0-9044-CC09E4792AE2}" srcOrd="0" destOrd="3" presId="urn:microsoft.com/office/officeart/2005/8/layout/chevron2"/>
    <dgm:cxn modelId="{1B1FFE3B-D3C8-43EE-A434-406809CC7AA1}" srcId="{B82FFA87-5F94-42F7-BD7C-68D01A4A0FF8}" destId="{9033DE3B-F090-4FAC-B0E6-51E8CA151077}" srcOrd="3" destOrd="0" parTransId="{7095AAEE-DBD0-4DD1-B66F-BE349F9DF93D}" sibTransId="{368C7402-9AB1-48CD-ABD8-30808C652A84}"/>
    <dgm:cxn modelId="{484F6D19-9222-4593-AFF2-09D90905C765}" srcId="{B82FFA87-5F94-42F7-BD7C-68D01A4A0FF8}" destId="{EB419033-C27C-4E06-99DD-4948B2B686C6}" srcOrd="2" destOrd="0" parTransId="{7099A17F-92A6-49E2-981A-E99A765D0909}" sibTransId="{2D419A33-320E-461A-BC14-74E8F624FA61}"/>
    <dgm:cxn modelId="{CECF7908-606A-4F8B-B9B7-15B0583C4717}" type="presOf" srcId="{209B52BF-9AB6-42CC-833A-3A27821AFD1A}" destId="{FC80824B-8DB6-4625-A81A-4FF4633F39B9}" srcOrd="0" destOrd="1" presId="urn:microsoft.com/office/officeart/2005/8/layout/chevron2"/>
    <dgm:cxn modelId="{6E9215BC-DC75-43B0-B65F-F7C74E508B96}" type="presOf" srcId="{DB248E8D-B137-4F54-8244-9DA1A1E69B15}" destId="{2E22A637-BC56-4243-8CC0-05C588126D03}" srcOrd="0" destOrd="0" presId="urn:microsoft.com/office/officeart/2005/8/layout/chevron2"/>
    <dgm:cxn modelId="{51D1D605-7998-49B9-94C9-751ECEAB9E69}" type="presOf" srcId="{B82FFA87-5F94-42F7-BD7C-68D01A4A0FF8}" destId="{60629679-F813-4731-B7D1-EF6AF0A36B50}" srcOrd="0" destOrd="0" presId="urn:microsoft.com/office/officeart/2005/8/layout/chevron2"/>
    <dgm:cxn modelId="{E77ECA5E-78EC-4477-AA41-B33FBB6FB6A9}" type="presOf" srcId="{A9E00D42-C510-4A97-B5F8-9A723CE61AEF}" destId="{FC80824B-8DB6-4625-A81A-4FF4633F39B9}" srcOrd="0" destOrd="0" presId="urn:microsoft.com/office/officeart/2005/8/layout/chevron2"/>
    <dgm:cxn modelId="{6085DBE1-20FB-45A9-8B43-2BBEF62654CD}" type="presOf" srcId="{A702B35E-8C4A-4920-861A-BBE36FDA4E9D}" destId="{CD3479B0-4DAF-48A0-9044-CC09E4792AE2}" srcOrd="0" destOrd="0" presId="urn:microsoft.com/office/officeart/2005/8/layout/chevron2"/>
    <dgm:cxn modelId="{13D0BDF0-87F7-439B-B219-9E0406EA644A}" type="presOf" srcId="{08DE565A-3A46-4490-944C-C4A760AB14CE}" destId="{64D32D6F-EE46-481B-9871-015518FAEAE4}" srcOrd="0" destOrd="0" presId="urn:microsoft.com/office/officeart/2005/8/layout/chevron2"/>
    <dgm:cxn modelId="{E583BC25-EEEE-4B25-9E5D-6434848333CD}" srcId="{08DE565A-3A46-4490-944C-C4A760AB14CE}" destId="{DB248E8D-B137-4F54-8244-9DA1A1E69B15}" srcOrd="1" destOrd="0" parTransId="{D4D7CF83-2736-4F49-8823-74C6C892C44A}" sibTransId="{73E7C0C1-9DBD-4471-B335-73F11FA716C7}"/>
    <dgm:cxn modelId="{23E7D9FC-F3EF-4D52-9AF2-85CC364F963E}" type="presOf" srcId="{B5E33A94-8F5F-4925-ACF1-2BDEDCFA4909}" destId="{CD3479B0-4DAF-48A0-9044-CC09E4792AE2}" srcOrd="0" destOrd="4" presId="urn:microsoft.com/office/officeart/2005/8/layout/chevron2"/>
    <dgm:cxn modelId="{D2622741-D85E-413B-B8C4-0E3E4C51A528}" type="presOf" srcId="{EB419033-C27C-4E06-99DD-4948B2B686C6}" destId="{CD3479B0-4DAF-48A0-9044-CC09E4792AE2}" srcOrd="0" destOrd="2" presId="urn:microsoft.com/office/officeart/2005/8/layout/chevron2"/>
    <dgm:cxn modelId="{DEBB6089-EB97-43F6-A040-062D6B33FC66}" type="presOf" srcId="{B3903614-5731-4583-97E5-FF5A96B25491}" destId="{FC80824B-8DB6-4625-A81A-4FF4633F39B9}" srcOrd="0" destOrd="2" presId="urn:microsoft.com/office/officeart/2005/8/layout/chevron2"/>
    <dgm:cxn modelId="{3A3F84A9-E007-4164-BEAC-2EA47A901344}" srcId="{B82FFA87-5F94-42F7-BD7C-68D01A4A0FF8}" destId="{34AB3FAB-18F4-47FB-9D18-BF3A5B9F5432}" srcOrd="5" destOrd="0" parTransId="{87BF186D-8795-4CDF-874C-E5AB3D085647}" sibTransId="{CF7E9C42-5758-47D1-A49F-B4E9C1114A0E}"/>
    <dgm:cxn modelId="{32F64540-4A11-40CC-9824-A31025442128}" srcId="{DB248E8D-B137-4F54-8244-9DA1A1E69B15}" destId="{B3903614-5731-4583-97E5-FF5A96B25491}" srcOrd="2" destOrd="0" parTransId="{4B05195F-0DD1-4A21-837D-D129B46A3B41}" sibTransId="{E26C17CF-0108-461A-931D-E587F9DC3C33}"/>
    <dgm:cxn modelId="{10EEC881-CEC8-4C4B-A508-F502E2F38A7C}" srcId="{DB248E8D-B137-4F54-8244-9DA1A1E69B15}" destId="{A9E00D42-C510-4A97-B5F8-9A723CE61AEF}" srcOrd="0" destOrd="0" parTransId="{F89FC3A7-A0A7-4269-AFC7-1CA77EAE455E}" sibTransId="{7A64A6F3-8F8D-42FB-A040-5151BBE90938}"/>
    <dgm:cxn modelId="{5BBD695B-D182-4CA7-903B-C1E39AABA30E}" srcId="{B82FFA87-5F94-42F7-BD7C-68D01A4A0FF8}" destId="{B5E33A94-8F5F-4925-ACF1-2BDEDCFA4909}" srcOrd="4" destOrd="0" parTransId="{6FB53F10-7B2A-4CF3-AF31-8FC73AEEC850}" sibTransId="{2E345539-49B7-4D8D-8E5D-E0F7DE1F7935}"/>
    <dgm:cxn modelId="{95E9CF82-CA8E-4431-94BA-3732C2B6681C}" type="presParOf" srcId="{64D32D6F-EE46-481B-9871-015518FAEAE4}" destId="{6755FF9F-1961-4830-8032-970A4B3FA46C}" srcOrd="0" destOrd="0" presId="urn:microsoft.com/office/officeart/2005/8/layout/chevron2"/>
    <dgm:cxn modelId="{E1C5F7E4-CA3F-4B52-8B32-DD1000D8D4CB}" type="presParOf" srcId="{6755FF9F-1961-4830-8032-970A4B3FA46C}" destId="{60629679-F813-4731-B7D1-EF6AF0A36B50}" srcOrd="0" destOrd="0" presId="urn:microsoft.com/office/officeart/2005/8/layout/chevron2"/>
    <dgm:cxn modelId="{1E88D33E-5AA3-4C6D-ADED-847D4DF65E69}" type="presParOf" srcId="{6755FF9F-1961-4830-8032-970A4B3FA46C}" destId="{CD3479B0-4DAF-48A0-9044-CC09E4792AE2}" srcOrd="1" destOrd="0" presId="urn:microsoft.com/office/officeart/2005/8/layout/chevron2"/>
    <dgm:cxn modelId="{FC64CC90-559E-46AC-A413-6081C7D7F18C}" type="presParOf" srcId="{64D32D6F-EE46-481B-9871-015518FAEAE4}" destId="{585DFF9B-D943-472B-B717-57AB69E16C21}" srcOrd="1" destOrd="0" presId="urn:microsoft.com/office/officeart/2005/8/layout/chevron2"/>
    <dgm:cxn modelId="{375E9E29-4BF2-406B-AEAD-66A05D95825D}" type="presParOf" srcId="{64D32D6F-EE46-481B-9871-015518FAEAE4}" destId="{2FECB346-0A94-43F7-ADFA-2D0A1126ED81}" srcOrd="2" destOrd="0" presId="urn:microsoft.com/office/officeart/2005/8/layout/chevron2"/>
    <dgm:cxn modelId="{C714A7B3-17EA-4EAD-B1AD-2F4F71A2CE30}" type="presParOf" srcId="{2FECB346-0A94-43F7-ADFA-2D0A1126ED81}" destId="{2E22A637-BC56-4243-8CC0-05C588126D03}" srcOrd="0" destOrd="0" presId="urn:microsoft.com/office/officeart/2005/8/layout/chevron2"/>
    <dgm:cxn modelId="{A34B0801-67A1-4126-B513-21BDACD7A36D}" type="presParOf" srcId="{2FECB346-0A94-43F7-ADFA-2D0A1126ED81}" destId="{FC80824B-8DB6-4625-A81A-4FF4633F39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A5B85C-B44C-4C00-A947-C8FE4780278C}" type="doc">
      <dgm:prSet loTypeId="urn:microsoft.com/office/officeart/2005/8/layout/process2" loCatId="process" qsTypeId="urn:microsoft.com/office/officeart/2005/8/quickstyle/simple1" qsCatId="simple" csTypeId="urn:microsoft.com/office/officeart/2005/8/colors/accent1_1" csCatId="accent1" phldr="1"/>
      <dgm:spPr/>
    </dgm:pt>
    <dgm:pt modelId="{8578F8EA-C987-4958-A32E-D4BE737455C3}">
      <dgm:prSet phldrT="[Tekst]"/>
      <dgm:spPr/>
      <dgm:t>
        <a:bodyPr/>
        <a:lstStyle/>
        <a:p>
          <a:r>
            <a:rPr lang="pl-PL" dirty="0" smtClean="0"/>
            <a:t>CELE STRATEGICZNE – perspektywa wieloletnia</a:t>
          </a:r>
          <a:endParaRPr lang="pl-PL" dirty="0"/>
        </a:p>
      </dgm:t>
    </dgm:pt>
    <dgm:pt modelId="{A13081DA-6896-4326-BF7E-B80CF23EEE1D}" type="parTrans" cxnId="{9A355105-C225-4E0B-AE2F-645E9AA1A147}">
      <dgm:prSet/>
      <dgm:spPr/>
      <dgm:t>
        <a:bodyPr/>
        <a:lstStyle/>
        <a:p>
          <a:endParaRPr lang="pl-PL"/>
        </a:p>
      </dgm:t>
    </dgm:pt>
    <dgm:pt modelId="{AA9363FA-2719-4FED-9B36-57F4B03A66A1}" type="sibTrans" cxnId="{9A355105-C225-4E0B-AE2F-645E9AA1A147}">
      <dgm:prSet/>
      <dgm:spPr/>
      <dgm:t>
        <a:bodyPr/>
        <a:lstStyle/>
        <a:p>
          <a:endParaRPr lang="pl-PL"/>
        </a:p>
      </dgm:t>
    </dgm:pt>
    <dgm:pt modelId="{A8D64C1B-FAE6-4807-9E3D-15D0A5B8351E}">
      <dgm:prSet phldrT="[Tekst]"/>
      <dgm:spPr/>
      <dgm:t>
        <a:bodyPr/>
        <a:lstStyle/>
        <a:p>
          <a:r>
            <a:rPr lang="pl-PL" dirty="0" smtClean="0"/>
            <a:t>CELE OPERACYJNE – perspektywa średniookresowa</a:t>
          </a:r>
          <a:endParaRPr lang="pl-PL" dirty="0"/>
        </a:p>
      </dgm:t>
    </dgm:pt>
    <dgm:pt modelId="{A3905837-00F2-4FC6-BCB7-F58FD9A9FC57}" type="parTrans" cxnId="{FC102F8B-4F62-408B-A05B-5415D1F2B748}">
      <dgm:prSet/>
      <dgm:spPr/>
      <dgm:t>
        <a:bodyPr/>
        <a:lstStyle/>
        <a:p>
          <a:endParaRPr lang="pl-PL"/>
        </a:p>
      </dgm:t>
    </dgm:pt>
    <dgm:pt modelId="{92985142-66D6-4BDC-B470-F03E02E8460F}" type="sibTrans" cxnId="{FC102F8B-4F62-408B-A05B-5415D1F2B748}">
      <dgm:prSet/>
      <dgm:spPr/>
      <dgm:t>
        <a:bodyPr/>
        <a:lstStyle/>
        <a:p>
          <a:endParaRPr lang="pl-PL"/>
        </a:p>
      </dgm:t>
    </dgm:pt>
    <dgm:pt modelId="{93C30023-58F7-4969-9066-FDE870F9F8E5}">
      <dgm:prSet phldrT="[Tekst]"/>
      <dgm:spPr/>
      <dgm:t>
        <a:bodyPr/>
        <a:lstStyle/>
        <a:p>
          <a:r>
            <a:rPr lang="pl-PL" dirty="0" smtClean="0"/>
            <a:t>KIERUNKI INTERWENCJI (DZIAŁAŃ) – perspektywa krótkoterminowa</a:t>
          </a:r>
          <a:endParaRPr lang="pl-PL" dirty="0"/>
        </a:p>
      </dgm:t>
    </dgm:pt>
    <dgm:pt modelId="{80C89EAD-DE6A-49BE-A67E-39FCEAF9C7AB}" type="parTrans" cxnId="{C2DF25A1-27FC-4555-9AE0-AF1680058AA6}">
      <dgm:prSet/>
      <dgm:spPr/>
      <dgm:t>
        <a:bodyPr/>
        <a:lstStyle/>
        <a:p>
          <a:endParaRPr lang="pl-PL"/>
        </a:p>
      </dgm:t>
    </dgm:pt>
    <dgm:pt modelId="{2D2B772C-E812-434C-BC3B-8CFBEBD37DBA}" type="sibTrans" cxnId="{C2DF25A1-27FC-4555-9AE0-AF1680058AA6}">
      <dgm:prSet/>
      <dgm:spPr/>
      <dgm:t>
        <a:bodyPr/>
        <a:lstStyle/>
        <a:p>
          <a:endParaRPr lang="pl-PL"/>
        </a:p>
      </dgm:t>
    </dgm:pt>
    <dgm:pt modelId="{63D81BD1-62AA-4940-A95F-B6A84FB787C7}">
      <dgm:prSet/>
      <dgm:spPr/>
      <dgm:t>
        <a:bodyPr/>
        <a:lstStyle/>
        <a:p>
          <a:r>
            <a:rPr lang="pl-PL" dirty="0" smtClean="0"/>
            <a:t>Projekty /  przedsięwzięcia</a:t>
          </a:r>
          <a:endParaRPr lang="pl-PL" dirty="0"/>
        </a:p>
      </dgm:t>
    </dgm:pt>
    <dgm:pt modelId="{44053C57-AC88-4557-9E46-DE79DE2CD283}" type="parTrans" cxnId="{3305CBDA-B2FD-44A6-9291-44AC11EDFF62}">
      <dgm:prSet/>
      <dgm:spPr/>
      <dgm:t>
        <a:bodyPr/>
        <a:lstStyle/>
        <a:p>
          <a:endParaRPr lang="pl-PL"/>
        </a:p>
      </dgm:t>
    </dgm:pt>
    <dgm:pt modelId="{D8FBC758-354B-4049-881B-C5990A0D49DF}" type="sibTrans" cxnId="{3305CBDA-B2FD-44A6-9291-44AC11EDFF62}">
      <dgm:prSet/>
      <dgm:spPr/>
      <dgm:t>
        <a:bodyPr/>
        <a:lstStyle/>
        <a:p>
          <a:endParaRPr lang="pl-PL"/>
        </a:p>
      </dgm:t>
    </dgm:pt>
    <dgm:pt modelId="{27A0A313-1DB0-40EB-89ED-2BA4157F30AA}">
      <dgm:prSet/>
      <dgm:spPr/>
      <dgm:t>
        <a:bodyPr/>
        <a:lstStyle/>
        <a:p>
          <a:r>
            <a:rPr lang="pl-PL" dirty="0" smtClean="0"/>
            <a:t>WIZJA ROZWOJU – perspektywa ogólna, dalekosiężna</a:t>
          </a:r>
          <a:endParaRPr lang="pl-PL" dirty="0"/>
        </a:p>
      </dgm:t>
    </dgm:pt>
    <dgm:pt modelId="{AB9C78B4-5D38-42FA-A175-3E37C4C9B652}" type="parTrans" cxnId="{E06D23BC-A68D-4CAF-9026-2AFFD262F370}">
      <dgm:prSet/>
      <dgm:spPr/>
      <dgm:t>
        <a:bodyPr/>
        <a:lstStyle/>
        <a:p>
          <a:endParaRPr lang="pl-PL"/>
        </a:p>
      </dgm:t>
    </dgm:pt>
    <dgm:pt modelId="{1F549AE1-5B05-4188-816B-68F87BDA2B19}" type="sibTrans" cxnId="{E06D23BC-A68D-4CAF-9026-2AFFD262F370}">
      <dgm:prSet/>
      <dgm:spPr/>
      <dgm:t>
        <a:bodyPr/>
        <a:lstStyle/>
        <a:p>
          <a:endParaRPr lang="pl-PL"/>
        </a:p>
      </dgm:t>
    </dgm:pt>
    <dgm:pt modelId="{A232ECA7-C7FE-4D7A-A1F2-9EA7A5B5F9DF}" type="pres">
      <dgm:prSet presAssocID="{DEA5B85C-B44C-4C00-A947-C8FE4780278C}" presName="linearFlow" presStyleCnt="0">
        <dgm:presLayoutVars>
          <dgm:resizeHandles val="exact"/>
        </dgm:presLayoutVars>
      </dgm:prSet>
      <dgm:spPr/>
    </dgm:pt>
    <dgm:pt modelId="{017FA75B-7402-4BB3-9D42-3FE83376E03E}" type="pres">
      <dgm:prSet presAssocID="{27A0A313-1DB0-40EB-89ED-2BA4157F30AA}" presName="node" presStyleLbl="node1" presStyleIdx="0" presStyleCnt="5" custScaleX="273772">
        <dgm:presLayoutVars>
          <dgm:bulletEnabled val="1"/>
        </dgm:presLayoutVars>
      </dgm:prSet>
      <dgm:spPr/>
      <dgm:t>
        <a:bodyPr/>
        <a:lstStyle/>
        <a:p>
          <a:endParaRPr lang="pl-PL"/>
        </a:p>
      </dgm:t>
    </dgm:pt>
    <dgm:pt modelId="{DC8BD079-708C-4DA0-8AEF-751F9C7E5E06}" type="pres">
      <dgm:prSet presAssocID="{1F549AE1-5B05-4188-816B-68F87BDA2B19}" presName="sibTrans" presStyleLbl="sibTrans2D1" presStyleIdx="0" presStyleCnt="4"/>
      <dgm:spPr/>
      <dgm:t>
        <a:bodyPr/>
        <a:lstStyle/>
        <a:p>
          <a:endParaRPr lang="pl-PL"/>
        </a:p>
      </dgm:t>
    </dgm:pt>
    <dgm:pt modelId="{FC7EAE91-06BE-484D-AC15-BE0E7ACAF5F3}" type="pres">
      <dgm:prSet presAssocID="{1F549AE1-5B05-4188-816B-68F87BDA2B19}" presName="connectorText" presStyleLbl="sibTrans2D1" presStyleIdx="0" presStyleCnt="4"/>
      <dgm:spPr/>
      <dgm:t>
        <a:bodyPr/>
        <a:lstStyle/>
        <a:p>
          <a:endParaRPr lang="pl-PL"/>
        </a:p>
      </dgm:t>
    </dgm:pt>
    <dgm:pt modelId="{C99149AA-9860-43B2-92FF-2A44EC48FCA2}" type="pres">
      <dgm:prSet presAssocID="{8578F8EA-C987-4958-A32E-D4BE737455C3}" presName="node" presStyleLbl="node1" presStyleIdx="1" presStyleCnt="5" custScaleX="273772">
        <dgm:presLayoutVars>
          <dgm:bulletEnabled val="1"/>
        </dgm:presLayoutVars>
      </dgm:prSet>
      <dgm:spPr/>
      <dgm:t>
        <a:bodyPr/>
        <a:lstStyle/>
        <a:p>
          <a:endParaRPr lang="pl-PL"/>
        </a:p>
      </dgm:t>
    </dgm:pt>
    <dgm:pt modelId="{576B21E1-32C0-475D-BCF4-B87962BF2AD2}" type="pres">
      <dgm:prSet presAssocID="{AA9363FA-2719-4FED-9B36-57F4B03A66A1}" presName="sibTrans" presStyleLbl="sibTrans2D1" presStyleIdx="1" presStyleCnt="4"/>
      <dgm:spPr/>
      <dgm:t>
        <a:bodyPr/>
        <a:lstStyle/>
        <a:p>
          <a:endParaRPr lang="pl-PL"/>
        </a:p>
      </dgm:t>
    </dgm:pt>
    <dgm:pt modelId="{7276A21C-2978-4BFB-AECA-0C640EC5149A}" type="pres">
      <dgm:prSet presAssocID="{AA9363FA-2719-4FED-9B36-57F4B03A66A1}" presName="connectorText" presStyleLbl="sibTrans2D1" presStyleIdx="1" presStyleCnt="4"/>
      <dgm:spPr/>
      <dgm:t>
        <a:bodyPr/>
        <a:lstStyle/>
        <a:p>
          <a:endParaRPr lang="pl-PL"/>
        </a:p>
      </dgm:t>
    </dgm:pt>
    <dgm:pt modelId="{6DF6456F-1019-4556-BD08-07FB9FF7142A}" type="pres">
      <dgm:prSet presAssocID="{A8D64C1B-FAE6-4807-9E3D-15D0A5B8351E}" presName="node" presStyleLbl="node1" presStyleIdx="2" presStyleCnt="5" custScaleX="273772">
        <dgm:presLayoutVars>
          <dgm:bulletEnabled val="1"/>
        </dgm:presLayoutVars>
      </dgm:prSet>
      <dgm:spPr/>
      <dgm:t>
        <a:bodyPr/>
        <a:lstStyle/>
        <a:p>
          <a:endParaRPr lang="pl-PL"/>
        </a:p>
      </dgm:t>
    </dgm:pt>
    <dgm:pt modelId="{F55996A8-E69B-4DE3-A618-D9B6CEAB8A5E}" type="pres">
      <dgm:prSet presAssocID="{92985142-66D6-4BDC-B470-F03E02E8460F}" presName="sibTrans" presStyleLbl="sibTrans2D1" presStyleIdx="2" presStyleCnt="4"/>
      <dgm:spPr/>
      <dgm:t>
        <a:bodyPr/>
        <a:lstStyle/>
        <a:p>
          <a:endParaRPr lang="pl-PL"/>
        </a:p>
      </dgm:t>
    </dgm:pt>
    <dgm:pt modelId="{0EC4E789-E0B0-46D8-A9E3-8ED8E60F8014}" type="pres">
      <dgm:prSet presAssocID="{92985142-66D6-4BDC-B470-F03E02E8460F}" presName="connectorText" presStyleLbl="sibTrans2D1" presStyleIdx="2" presStyleCnt="4"/>
      <dgm:spPr/>
      <dgm:t>
        <a:bodyPr/>
        <a:lstStyle/>
        <a:p>
          <a:endParaRPr lang="pl-PL"/>
        </a:p>
      </dgm:t>
    </dgm:pt>
    <dgm:pt modelId="{821A1E88-1484-48A8-9EC8-9D7351F5F652}" type="pres">
      <dgm:prSet presAssocID="{93C30023-58F7-4969-9066-FDE870F9F8E5}" presName="node" presStyleLbl="node1" presStyleIdx="3" presStyleCnt="5" custScaleX="273772">
        <dgm:presLayoutVars>
          <dgm:bulletEnabled val="1"/>
        </dgm:presLayoutVars>
      </dgm:prSet>
      <dgm:spPr/>
      <dgm:t>
        <a:bodyPr/>
        <a:lstStyle/>
        <a:p>
          <a:endParaRPr lang="pl-PL"/>
        </a:p>
      </dgm:t>
    </dgm:pt>
    <dgm:pt modelId="{02F08E4D-ED59-484C-8FA0-AC67DB919681}" type="pres">
      <dgm:prSet presAssocID="{2D2B772C-E812-434C-BC3B-8CFBEBD37DBA}" presName="sibTrans" presStyleLbl="sibTrans2D1" presStyleIdx="3" presStyleCnt="4"/>
      <dgm:spPr/>
      <dgm:t>
        <a:bodyPr/>
        <a:lstStyle/>
        <a:p>
          <a:endParaRPr lang="pl-PL"/>
        </a:p>
      </dgm:t>
    </dgm:pt>
    <dgm:pt modelId="{5F1C6D95-4C00-46DD-918B-F05C2F9D86DF}" type="pres">
      <dgm:prSet presAssocID="{2D2B772C-E812-434C-BC3B-8CFBEBD37DBA}" presName="connectorText" presStyleLbl="sibTrans2D1" presStyleIdx="3" presStyleCnt="4"/>
      <dgm:spPr/>
      <dgm:t>
        <a:bodyPr/>
        <a:lstStyle/>
        <a:p>
          <a:endParaRPr lang="pl-PL"/>
        </a:p>
      </dgm:t>
    </dgm:pt>
    <dgm:pt modelId="{141B19E5-BA29-46A6-AD93-AD31E8703512}" type="pres">
      <dgm:prSet presAssocID="{63D81BD1-62AA-4940-A95F-B6A84FB787C7}" presName="node" presStyleLbl="node1" presStyleIdx="4" presStyleCnt="5" custScaleX="273772">
        <dgm:presLayoutVars>
          <dgm:bulletEnabled val="1"/>
        </dgm:presLayoutVars>
      </dgm:prSet>
      <dgm:spPr/>
      <dgm:t>
        <a:bodyPr/>
        <a:lstStyle/>
        <a:p>
          <a:endParaRPr lang="pl-PL"/>
        </a:p>
      </dgm:t>
    </dgm:pt>
  </dgm:ptLst>
  <dgm:cxnLst>
    <dgm:cxn modelId="{D917A554-A46E-460A-98B5-DB0B46F33FCB}" type="presOf" srcId="{DEA5B85C-B44C-4C00-A947-C8FE4780278C}" destId="{A232ECA7-C7FE-4D7A-A1F2-9EA7A5B5F9DF}" srcOrd="0" destOrd="0" presId="urn:microsoft.com/office/officeart/2005/8/layout/process2"/>
    <dgm:cxn modelId="{2B771FEC-3144-413B-9957-0D85BF3B349A}" type="presOf" srcId="{8578F8EA-C987-4958-A32E-D4BE737455C3}" destId="{C99149AA-9860-43B2-92FF-2A44EC48FCA2}" srcOrd="0" destOrd="0" presId="urn:microsoft.com/office/officeart/2005/8/layout/process2"/>
    <dgm:cxn modelId="{6C2D5E3D-189B-465D-9FDE-11589DC5AAC2}" type="presOf" srcId="{2D2B772C-E812-434C-BC3B-8CFBEBD37DBA}" destId="{02F08E4D-ED59-484C-8FA0-AC67DB919681}" srcOrd="0" destOrd="0" presId="urn:microsoft.com/office/officeart/2005/8/layout/process2"/>
    <dgm:cxn modelId="{E06D23BC-A68D-4CAF-9026-2AFFD262F370}" srcId="{DEA5B85C-B44C-4C00-A947-C8FE4780278C}" destId="{27A0A313-1DB0-40EB-89ED-2BA4157F30AA}" srcOrd="0" destOrd="0" parTransId="{AB9C78B4-5D38-42FA-A175-3E37C4C9B652}" sibTransId="{1F549AE1-5B05-4188-816B-68F87BDA2B19}"/>
    <dgm:cxn modelId="{65BADE04-B3E1-4F48-9312-5193BCD22835}" type="presOf" srcId="{63D81BD1-62AA-4940-A95F-B6A84FB787C7}" destId="{141B19E5-BA29-46A6-AD93-AD31E8703512}" srcOrd="0" destOrd="0" presId="urn:microsoft.com/office/officeart/2005/8/layout/process2"/>
    <dgm:cxn modelId="{08376DCD-2C20-46CB-859B-62164A6D7498}" type="presOf" srcId="{1F549AE1-5B05-4188-816B-68F87BDA2B19}" destId="{DC8BD079-708C-4DA0-8AEF-751F9C7E5E06}" srcOrd="0" destOrd="0" presId="urn:microsoft.com/office/officeart/2005/8/layout/process2"/>
    <dgm:cxn modelId="{2C74D71F-3B0A-4CCF-962B-00B5C4CEEDC2}" type="presOf" srcId="{2D2B772C-E812-434C-BC3B-8CFBEBD37DBA}" destId="{5F1C6D95-4C00-46DD-918B-F05C2F9D86DF}" srcOrd="1" destOrd="0" presId="urn:microsoft.com/office/officeart/2005/8/layout/process2"/>
    <dgm:cxn modelId="{94F987B5-85FB-48BD-8166-74D857C1E170}" type="presOf" srcId="{27A0A313-1DB0-40EB-89ED-2BA4157F30AA}" destId="{017FA75B-7402-4BB3-9D42-3FE83376E03E}" srcOrd="0" destOrd="0" presId="urn:microsoft.com/office/officeart/2005/8/layout/process2"/>
    <dgm:cxn modelId="{1104CF2C-F1ED-4A3E-91A3-E314691DB45D}" type="presOf" srcId="{1F549AE1-5B05-4188-816B-68F87BDA2B19}" destId="{FC7EAE91-06BE-484D-AC15-BE0E7ACAF5F3}" srcOrd="1" destOrd="0" presId="urn:microsoft.com/office/officeart/2005/8/layout/process2"/>
    <dgm:cxn modelId="{3305CBDA-B2FD-44A6-9291-44AC11EDFF62}" srcId="{DEA5B85C-B44C-4C00-A947-C8FE4780278C}" destId="{63D81BD1-62AA-4940-A95F-B6A84FB787C7}" srcOrd="4" destOrd="0" parTransId="{44053C57-AC88-4557-9E46-DE79DE2CD283}" sibTransId="{D8FBC758-354B-4049-881B-C5990A0D49DF}"/>
    <dgm:cxn modelId="{9A355105-C225-4E0B-AE2F-645E9AA1A147}" srcId="{DEA5B85C-B44C-4C00-A947-C8FE4780278C}" destId="{8578F8EA-C987-4958-A32E-D4BE737455C3}" srcOrd="1" destOrd="0" parTransId="{A13081DA-6896-4326-BF7E-B80CF23EEE1D}" sibTransId="{AA9363FA-2719-4FED-9B36-57F4B03A66A1}"/>
    <dgm:cxn modelId="{6B08129C-9559-4D4A-98C7-13C76E236C09}" type="presOf" srcId="{AA9363FA-2719-4FED-9B36-57F4B03A66A1}" destId="{576B21E1-32C0-475D-BCF4-B87962BF2AD2}" srcOrd="0" destOrd="0" presId="urn:microsoft.com/office/officeart/2005/8/layout/process2"/>
    <dgm:cxn modelId="{DDC97596-4B9E-4CAD-B80C-0DB96D6C08F0}" type="presOf" srcId="{A8D64C1B-FAE6-4807-9E3D-15D0A5B8351E}" destId="{6DF6456F-1019-4556-BD08-07FB9FF7142A}" srcOrd="0" destOrd="0" presId="urn:microsoft.com/office/officeart/2005/8/layout/process2"/>
    <dgm:cxn modelId="{FC102F8B-4F62-408B-A05B-5415D1F2B748}" srcId="{DEA5B85C-B44C-4C00-A947-C8FE4780278C}" destId="{A8D64C1B-FAE6-4807-9E3D-15D0A5B8351E}" srcOrd="2" destOrd="0" parTransId="{A3905837-00F2-4FC6-BCB7-F58FD9A9FC57}" sibTransId="{92985142-66D6-4BDC-B470-F03E02E8460F}"/>
    <dgm:cxn modelId="{C2DF25A1-27FC-4555-9AE0-AF1680058AA6}" srcId="{DEA5B85C-B44C-4C00-A947-C8FE4780278C}" destId="{93C30023-58F7-4969-9066-FDE870F9F8E5}" srcOrd="3" destOrd="0" parTransId="{80C89EAD-DE6A-49BE-A67E-39FCEAF9C7AB}" sibTransId="{2D2B772C-E812-434C-BC3B-8CFBEBD37DBA}"/>
    <dgm:cxn modelId="{F5F1C557-06E7-435A-A98C-3F704D451C35}" type="presOf" srcId="{92985142-66D6-4BDC-B470-F03E02E8460F}" destId="{0EC4E789-E0B0-46D8-A9E3-8ED8E60F8014}" srcOrd="1" destOrd="0" presId="urn:microsoft.com/office/officeart/2005/8/layout/process2"/>
    <dgm:cxn modelId="{20B12C38-11A3-4FF0-A6EB-E6C612B15FB5}" type="presOf" srcId="{92985142-66D6-4BDC-B470-F03E02E8460F}" destId="{F55996A8-E69B-4DE3-A618-D9B6CEAB8A5E}" srcOrd="0" destOrd="0" presId="urn:microsoft.com/office/officeart/2005/8/layout/process2"/>
    <dgm:cxn modelId="{67C5FB63-1A88-4A28-A4AB-200381E43AA0}" type="presOf" srcId="{AA9363FA-2719-4FED-9B36-57F4B03A66A1}" destId="{7276A21C-2978-4BFB-AECA-0C640EC5149A}" srcOrd="1" destOrd="0" presId="urn:microsoft.com/office/officeart/2005/8/layout/process2"/>
    <dgm:cxn modelId="{01BDF1CD-1070-46F2-89A5-514700017D63}" type="presOf" srcId="{93C30023-58F7-4969-9066-FDE870F9F8E5}" destId="{821A1E88-1484-48A8-9EC8-9D7351F5F652}" srcOrd="0" destOrd="0" presId="urn:microsoft.com/office/officeart/2005/8/layout/process2"/>
    <dgm:cxn modelId="{8F65D6C1-72A8-4D33-94FD-98BBA15D4300}" type="presParOf" srcId="{A232ECA7-C7FE-4D7A-A1F2-9EA7A5B5F9DF}" destId="{017FA75B-7402-4BB3-9D42-3FE83376E03E}" srcOrd="0" destOrd="0" presId="urn:microsoft.com/office/officeart/2005/8/layout/process2"/>
    <dgm:cxn modelId="{85DF2E05-081A-4DBA-80B1-F9A21CB0F08E}" type="presParOf" srcId="{A232ECA7-C7FE-4D7A-A1F2-9EA7A5B5F9DF}" destId="{DC8BD079-708C-4DA0-8AEF-751F9C7E5E06}" srcOrd="1" destOrd="0" presId="urn:microsoft.com/office/officeart/2005/8/layout/process2"/>
    <dgm:cxn modelId="{9F048DC6-7986-459E-A2FC-02DA626E1E68}" type="presParOf" srcId="{DC8BD079-708C-4DA0-8AEF-751F9C7E5E06}" destId="{FC7EAE91-06BE-484D-AC15-BE0E7ACAF5F3}" srcOrd="0" destOrd="0" presId="urn:microsoft.com/office/officeart/2005/8/layout/process2"/>
    <dgm:cxn modelId="{AA432EE4-EB8A-42C2-B52C-E24D543F7605}" type="presParOf" srcId="{A232ECA7-C7FE-4D7A-A1F2-9EA7A5B5F9DF}" destId="{C99149AA-9860-43B2-92FF-2A44EC48FCA2}" srcOrd="2" destOrd="0" presId="urn:microsoft.com/office/officeart/2005/8/layout/process2"/>
    <dgm:cxn modelId="{FB5E9E91-3AEF-40F2-B1BE-1759F1488D62}" type="presParOf" srcId="{A232ECA7-C7FE-4D7A-A1F2-9EA7A5B5F9DF}" destId="{576B21E1-32C0-475D-BCF4-B87962BF2AD2}" srcOrd="3" destOrd="0" presId="urn:microsoft.com/office/officeart/2005/8/layout/process2"/>
    <dgm:cxn modelId="{0DEA0F7C-8DD5-4B33-A239-2EDB0557E657}" type="presParOf" srcId="{576B21E1-32C0-475D-BCF4-B87962BF2AD2}" destId="{7276A21C-2978-4BFB-AECA-0C640EC5149A}" srcOrd="0" destOrd="0" presId="urn:microsoft.com/office/officeart/2005/8/layout/process2"/>
    <dgm:cxn modelId="{836A5B52-C242-4FC7-8848-FFB9B21F14F0}" type="presParOf" srcId="{A232ECA7-C7FE-4D7A-A1F2-9EA7A5B5F9DF}" destId="{6DF6456F-1019-4556-BD08-07FB9FF7142A}" srcOrd="4" destOrd="0" presId="urn:microsoft.com/office/officeart/2005/8/layout/process2"/>
    <dgm:cxn modelId="{113FB7D9-22C3-4860-8CA0-C610C9322936}" type="presParOf" srcId="{A232ECA7-C7FE-4D7A-A1F2-9EA7A5B5F9DF}" destId="{F55996A8-E69B-4DE3-A618-D9B6CEAB8A5E}" srcOrd="5" destOrd="0" presId="urn:microsoft.com/office/officeart/2005/8/layout/process2"/>
    <dgm:cxn modelId="{39D274E8-2D7C-4682-984F-842DE69C7507}" type="presParOf" srcId="{F55996A8-E69B-4DE3-A618-D9B6CEAB8A5E}" destId="{0EC4E789-E0B0-46D8-A9E3-8ED8E60F8014}" srcOrd="0" destOrd="0" presId="urn:microsoft.com/office/officeart/2005/8/layout/process2"/>
    <dgm:cxn modelId="{4014ACE8-3B10-4DFC-8B4D-E1F37F882476}" type="presParOf" srcId="{A232ECA7-C7FE-4D7A-A1F2-9EA7A5B5F9DF}" destId="{821A1E88-1484-48A8-9EC8-9D7351F5F652}" srcOrd="6" destOrd="0" presId="urn:microsoft.com/office/officeart/2005/8/layout/process2"/>
    <dgm:cxn modelId="{1FDD9FC5-983D-449C-A361-E193A9038E0D}" type="presParOf" srcId="{A232ECA7-C7FE-4D7A-A1F2-9EA7A5B5F9DF}" destId="{02F08E4D-ED59-484C-8FA0-AC67DB919681}" srcOrd="7" destOrd="0" presId="urn:microsoft.com/office/officeart/2005/8/layout/process2"/>
    <dgm:cxn modelId="{71C7B7E0-BC84-4EF0-BC2D-C942E43B6549}" type="presParOf" srcId="{02F08E4D-ED59-484C-8FA0-AC67DB919681}" destId="{5F1C6D95-4C00-46DD-918B-F05C2F9D86DF}" srcOrd="0" destOrd="0" presId="urn:microsoft.com/office/officeart/2005/8/layout/process2"/>
    <dgm:cxn modelId="{DFB9F509-083C-4BD3-ADBC-AC12DE634F57}" type="presParOf" srcId="{A232ECA7-C7FE-4D7A-A1F2-9EA7A5B5F9DF}" destId="{141B19E5-BA29-46A6-AD93-AD31E8703512}"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37C37-91F7-40C9-937D-91A9EFDC023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pl-PL"/>
        </a:p>
      </dgm:t>
    </dgm:pt>
    <dgm:pt modelId="{F971485C-0D13-4872-BEBF-9BE390F44E71}">
      <dgm:prSet phldrT="[Tekst]" custT="1"/>
      <dgm:spPr/>
      <dgm:t>
        <a:bodyPr/>
        <a:lstStyle/>
        <a:p>
          <a:r>
            <a:rPr lang="pl-PL" sz="1800" b="1" smtClean="0">
              <a:latin typeface="Arial" panose="020B0604020202020204" pitchFamily="34" charset="0"/>
              <a:cs typeface="Arial" panose="020B0604020202020204" pitchFamily="34" charset="0"/>
            </a:rPr>
            <a:t>1. Atrakcyjna </a:t>
          </a:r>
          <a:br>
            <a:rPr lang="pl-PL" sz="1800" b="1" smtClean="0">
              <a:latin typeface="Arial" panose="020B0604020202020204" pitchFamily="34" charset="0"/>
              <a:cs typeface="Arial" panose="020B0604020202020204" pitchFamily="34" charset="0"/>
            </a:rPr>
          </a:br>
          <a:r>
            <a:rPr lang="pl-PL" sz="1800" b="1" smtClean="0">
              <a:latin typeface="Arial" panose="020B0604020202020204" pitchFamily="34" charset="0"/>
              <a:cs typeface="Arial" panose="020B0604020202020204" pitchFamily="34" charset="0"/>
            </a:rPr>
            <a:t>i bezpieczna przestrzeń oraz czyste środowisko naturalne</a:t>
          </a:r>
          <a:endParaRPr lang="pl-PL" sz="1800" dirty="0"/>
        </a:p>
      </dgm:t>
    </dgm:pt>
    <dgm:pt modelId="{4C5BAF98-BA5C-4205-B4B1-FE154A96810A}" type="parTrans" cxnId="{9D5203D0-DEC7-4FAA-9D1C-69CED218C810}">
      <dgm:prSet/>
      <dgm:spPr/>
      <dgm:t>
        <a:bodyPr/>
        <a:lstStyle/>
        <a:p>
          <a:endParaRPr lang="pl-PL" sz="3200"/>
        </a:p>
      </dgm:t>
    </dgm:pt>
    <dgm:pt modelId="{FAC91703-C074-4804-9CD6-CFDB41D4E837}" type="sibTrans" cxnId="{9D5203D0-DEC7-4FAA-9D1C-69CED218C810}">
      <dgm:prSet/>
      <dgm:spPr/>
      <dgm:t>
        <a:bodyPr/>
        <a:lstStyle/>
        <a:p>
          <a:endParaRPr lang="pl-PL" sz="3200"/>
        </a:p>
      </dgm:t>
    </dgm:pt>
    <dgm:pt modelId="{1024FE57-1F73-46B2-8BED-876F3628D1EA}">
      <dgm:prSet phldrT="[Tekst]" custT="1"/>
      <dgm:spPr/>
      <dgm:t>
        <a:bodyPr/>
        <a:lstStyle/>
        <a:p>
          <a:pPr algn="l"/>
          <a:r>
            <a:rPr lang="pl-PL" sz="1800" dirty="0" smtClean="0">
              <a:latin typeface="Arial" panose="020B0604020202020204" pitchFamily="34" charset="0"/>
              <a:cs typeface="Arial" panose="020B0604020202020204" pitchFamily="34" charset="0"/>
            </a:rPr>
            <a:t>1.1. Poprawa dostępności, atrakcyjności i estetyki przestrzeni publicznej</a:t>
          </a:r>
          <a:endParaRPr lang="pl-PL" sz="1800" dirty="0"/>
        </a:p>
      </dgm:t>
    </dgm:pt>
    <dgm:pt modelId="{6BFD6AF8-FA2C-424C-9855-D008E3D21316}" type="parTrans" cxnId="{69FDC99D-3DBC-4EA5-BD23-15BCFBF5F554}">
      <dgm:prSet custT="1"/>
      <dgm:spPr/>
      <dgm:t>
        <a:bodyPr/>
        <a:lstStyle/>
        <a:p>
          <a:endParaRPr lang="pl-PL" sz="1050"/>
        </a:p>
      </dgm:t>
    </dgm:pt>
    <dgm:pt modelId="{2C5D9009-970B-4122-B5C7-B3F16F74735C}" type="sibTrans" cxnId="{69FDC99D-3DBC-4EA5-BD23-15BCFBF5F554}">
      <dgm:prSet/>
      <dgm:spPr/>
      <dgm:t>
        <a:bodyPr/>
        <a:lstStyle/>
        <a:p>
          <a:endParaRPr lang="pl-PL" sz="3200"/>
        </a:p>
      </dgm:t>
    </dgm:pt>
    <dgm:pt modelId="{3EB12CE7-DB01-4E1F-A0BA-1DCD7FA2FAC8}">
      <dgm:prSet custT="1"/>
      <dgm:spPr/>
      <dgm:t>
        <a:bodyPr/>
        <a:lstStyle/>
        <a:p>
          <a:pPr algn="l"/>
          <a:r>
            <a:rPr lang="pl-PL" sz="1800" dirty="0" smtClean="0">
              <a:latin typeface="Arial" panose="020B0604020202020204" pitchFamily="34" charset="0"/>
              <a:cs typeface="Arial" panose="020B0604020202020204" pitchFamily="34" charset="0"/>
            </a:rPr>
            <a:t>1.2. Poprawa dostępności komunikacyjnej oraz stanu i bezpieczeństwa infrastruktury drogowej</a:t>
          </a:r>
          <a:endParaRPr lang="pl-PL" sz="1800" dirty="0"/>
        </a:p>
      </dgm:t>
    </dgm:pt>
    <dgm:pt modelId="{9D359C24-0A6B-4968-A007-124B4AD00CBB}" type="parTrans" cxnId="{0F0F568E-157C-4C5C-945A-600080427B05}">
      <dgm:prSet custT="1"/>
      <dgm:spPr/>
      <dgm:t>
        <a:bodyPr/>
        <a:lstStyle/>
        <a:p>
          <a:endParaRPr lang="pl-PL" sz="900"/>
        </a:p>
      </dgm:t>
    </dgm:pt>
    <dgm:pt modelId="{84BF5B13-F41E-4664-BBF6-82E5F8729598}" type="sibTrans" cxnId="{0F0F568E-157C-4C5C-945A-600080427B05}">
      <dgm:prSet/>
      <dgm:spPr/>
      <dgm:t>
        <a:bodyPr/>
        <a:lstStyle/>
        <a:p>
          <a:endParaRPr lang="pl-PL" sz="3200"/>
        </a:p>
      </dgm:t>
    </dgm:pt>
    <dgm:pt modelId="{674943E9-5FA5-4C3E-80CC-7BD8F4921C25}">
      <dgm:prSet custT="1"/>
      <dgm:spPr/>
      <dgm:t>
        <a:bodyPr/>
        <a:lstStyle/>
        <a:p>
          <a:pPr algn="l"/>
          <a:r>
            <a:rPr lang="pl-PL" sz="1800" dirty="0" smtClean="0">
              <a:latin typeface="Arial" panose="020B0604020202020204" pitchFamily="34" charset="0"/>
              <a:cs typeface="Arial" panose="020B0604020202020204" pitchFamily="34" charset="0"/>
            </a:rPr>
            <a:t>1.3. Rozwój infrastruktury poprawiającej stan ochrony środowiska</a:t>
          </a:r>
          <a:endParaRPr lang="pl-PL" sz="1800" dirty="0"/>
        </a:p>
      </dgm:t>
    </dgm:pt>
    <dgm:pt modelId="{28674630-A3C0-4CA9-94FF-0BF54CC48212}" type="parTrans" cxnId="{E9D31AFE-1EE1-45A4-BD09-D10E4D2D1CA1}">
      <dgm:prSet custT="1"/>
      <dgm:spPr/>
      <dgm:t>
        <a:bodyPr/>
        <a:lstStyle/>
        <a:p>
          <a:endParaRPr lang="pl-PL" sz="900"/>
        </a:p>
      </dgm:t>
    </dgm:pt>
    <dgm:pt modelId="{29E98CD4-DBF1-42D2-A1D1-54FBD1426666}" type="sibTrans" cxnId="{E9D31AFE-1EE1-45A4-BD09-D10E4D2D1CA1}">
      <dgm:prSet/>
      <dgm:spPr/>
      <dgm:t>
        <a:bodyPr/>
        <a:lstStyle/>
        <a:p>
          <a:endParaRPr lang="pl-PL" sz="3200"/>
        </a:p>
      </dgm:t>
    </dgm:pt>
    <dgm:pt modelId="{C225F37C-6C29-4E8F-8062-E125CEEE6E5C}">
      <dgm:prSet custT="1"/>
      <dgm:spPr/>
      <dgm:t>
        <a:bodyPr/>
        <a:lstStyle/>
        <a:p>
          <a:pPr algn="l"/>
          <a:r>
            <a:rPr lang="pl-PL" sz="1800" dirty="0" smtClean="0">
              <a:latin typeface="Arial" panose="020B0604020202020204" pitchFamily="34" charset="0"/>
              <a:cs typeface="Arial" panose="020B0604020202020204" pitchFamily="34" charset="0"/>
            </a:rPr>
            <a:t>1.4. Wzrost bezpieczeństwa energetycznego gminy i efektywności energetycznej oraz promocja postaw ekologicznych wśród mieszkańców</a:t>
          </a:r>
          <a:endParaRPr lang="pl-PL" sz="1800" dirty="0"/>
        </a:p>
      </dgm:t>
    </dgm:pt>
    <dgm:pt modelId="{9B748778-F2F7-4F2E-8745-631D9FAFC3C7}" type="parTrans" cxnId="{13892D6D-B6BF-446C-8B77-F508CCF33F57}">
      <dgm:prSet custT="1"/>
      <dgm:spPr/>
      <dgm:t>
        <a:bodyPr/>
        <a:lstStyle/>
        <a:p>
          <a:endParaRPr lang="pl-PL" sz="900"/>
        </a:p>
      </dgm:t>
    </dgm:pt>
    <dgm:pt modelId="{51EEAD41-F06A-42F2-ABC1-3AA06CAEDBB5}" type="sibTrans" cxnId="{13892D6D-B6BF-446C-8B77-F508CCF33F57}">
      <dgm:prSet/>
      <dgm:spPr/>
      <dgm:t>
        <a:bodyPr/>
        <a:lstStyle/>
        <a:p>
          <a:endParaRPr lang="pl-PL" sz="3200"/>
        </a:p>
      </dgm:t>
    </dgm:pt>
    <dgm:pt modelId="{16C3E74F-E500-435C-AD5E-AFAF1C320937}" type="pres">
      <dgm:prSet presAssocID="{8FF37C37-91F7-40C9-937D-91A9EFDC023F}" presName="diagram" presStyleCnt="0">
        <dgm:presLayoutVars>
          <dgm:chPref val="1"/>
          <dgm:dir/>
          <dgm:animOne val="branch"/>
          <dgm:animLvl val="lvl"/>
          <dgm:resizeHandles val="exact"/>
        </dgm:presLayoutVars>
      </dgm:prSet>
      <dgm:spPr/>
      <dgm:t>
        <a:bodyPr/>
        <a:lstStyle/>
        <a:p>
          <a:endParaRPr lang="pl-PL"/>
        </a:p>
      </dgm:t>
    </dgm:pt>
    <dgm:pt modelId="{B4904DBF-C7E5-4A96-8145-028776F834F2}" type="pres">
      <dgm:prSet presAssocID="{F971485C-0D13-4872-BEBF-9BE390F44E71}" presName="root1" presStyleCnt="0"/>
      <dgm:spPr/>
      <dgm:t>
        <a:bodyPr/>
        <a:lstStyle/>
        <a:p>
          <a:endParaRPr lang="pl-PL"/>
        </a:p>
      </dgm:t>
    </dgm:pt>
    <dgm:pt modelId="{47B467D0-6AE8-4942-B5AB-8D84880E6F03}" type="pres">
      <dgm:prSet presAssocID="{F971485C-0D13-4872-BEBF-9BE390F44E71}" presName="LevelOneTextNode" presStyleLbl="node0" presStyleIdx="0" presStyleCnt="1" custScaleX="172187" custScaleY="254734">
        <dgm:presLayoutVars>
          <dgm:chPref val="3"/>
        </dgm:presLayoutVars>
      </dgm:prSet>
      <dgm:spPr/>
      <dgm:t>
        <a:bodyPr/>
        <a:lstStyle/>
        <a:p>
          <a:endParaRPr lang="pl-PL"/>
        </a:p>
      </dgm:t>
    </dgm:pt>
    <dgm:pt modelId="{236FCCC2-205B-4429-9D04-0460EEF04FA8}" type="pres">
      <dgm:prSet presAssocID="{F971485C-0D13-4872-BEBF-9BE390F44E71}" presName="level2hierChild" presStyleCnt="0"/>
      <dgm:spPr/>
      <dgm:t>
        <a:bodyPr/>
        <a:lstStyle/>
        <a:p>
          <a:endParaRPr lang="pl-PL"/>
        </a:p>
      </dgm:t>
    </dgm:pt>
    <dgm:pt modelId="{C2DD8FBE-A6C8-4070-9F9D-45B2A4052CA6}" type="pres">
      <dgm:prSet presAssocID="{6BFD6AF8-FA2C-424C-9855-D008E3D21316}" presName="conn2-1" presStyleLbl="parChTrans1D2" presStyleIdx="0" presStyleCnt="4"/>
      <dgm:spPr/>
      <dgm:t>
        <a:bodyPr/>
        <a:lstStyle/>
        <a:p>
          <a:endParaRPr lang="pl-PL"/>
        </a:p>
      </dgm:t>
    </dgm:pt>
    <dgm:pt modelId="{9440E35A-F143-464D-8CA4-3CECC4402452}" type="pres">
      <dgm:prSet presAssocID="{6BFD6AF8-FA2C-424C-9855-D008E3D21316}" presName="connTx" presStyleLbl="parChTrans1D2" presStyleIdx="0" presStyleCnt="4"/>
      <dgm:spPr/>
      <dgm:t>
        <a:bodyPr/>
        <a:lstStyle/>
        <a:p>
          <a:endParaRPr lang="pl-PL"/>
        </a:p>
      </dgm:t>
    </dgm:pt>
    <dgm:pt modelId="{7028568B-72DB-4252-BB62-B99EA74DFD9F}" type="pres">
      <dgm:prSet presAssocID="{1024FE57-1F73-46B2-8BED-876F3628D1EA}" presName="root2" presStyleCnt="0"/>
      <dgm:spPr/>
      <dgm:t>
        <a:bodyPr/>
        <a:lstStyle/>
        <a:p>
          <a:endParaRPr lang="pl-PL"/>
        </a:p>
      </dgm:t>
    </dgm:pt>
    <dgm:pt modelId="{704449BE-B4BF-4825-8F0E-D2D7FB4BF092}" type="pres">
      <dgm:prSet presAssocID="{1024FE57-1F73-46B2-8BED-876F3628D1EA}" presName="LevelTwoTextNode" presStyleLbl="node2" presStyleIdx="0" presStyleCnt="4" custScaleX="289420" custScaleY="101926">
        <dgm:presLayoutVars>
          <dgm:chPref val="3"/>
        </dgm:presLayoutVars>
      </dgm:prSet>
      <dgm:spPr/>
      <dgm:t>
        <a:bodyPr/>
        <a:lstStyle/>
        <a:p>
          <a:endParaRPr lang="pl-PL"/>
        </a:p>
      </dgm:t>
    </dgm:pt>
    <dgm:pt modelId="{90319D49-126B-435A-8A3E-2BEF38B1DDEE}" type="pres">
      <dgm:prSet presAssocID="{1024FE57-1F73-46B2-8BED-876F3628D1EA}" presName="level3hierChild" presStyleCnt="0"/>
      <dgm:spPr/>
      <dgm:t>
        <a:bodyPr/>
        <a:lstStyle/>
        <a:p>
          <a:endParaRPr lang="pl-PL"/>
        </a:p>
      </dgm:t>
    </dgm:pt>
    <dgm:pt modelId="{013D8A72-ADD5-4A2A-983F-E682E01B8E71}" type="pres">
      <dgm:prSet presAssocID="{9D359C24-0A6B-4968-A007-124B4AD00CBB}" presName="conn2-1" presStyleLbl="parChTrans1D2" presStyleIdx="1" presStyleCnt="4"/>
      <dgm:spPr/>
      <dgm:t>
        <a:bodyPr/>
        <a:lstStyle/>
        <a:p>
          <a:endParaRPr lang="pl-PL"/>
        </a:p>
      </dgm:t>
    </dgm:pt>
    <dgm:pt modelId="{B7BDE68C-6EF0-4C6C-A8E9-4858F8AD9F26}" type="pres">
      <dgm:prSet presAssocID="{9D359C24-0A6B-4968-A007-124B4AD00CBB}" presName="connTx" presStyleLbl="parChTrans1D2" presStyleIdx="1" presStyleCnt="4"/>
      <dgm:spPr/>
      <dgm:t>
        <a:bodyPr/>
        <a:lstStyle/>
        <a:p>
          <a:endParaRPr lang="pl-PL"/>
        </a:p>
      </dgm:t>
    </dgm:pt>
    <dgm:pt modelId="{AB65C808-B744-4FE2-B213-0C7859AFCC43}" type="pres">
      <dgm:prSet presAssocID="{3EB12CE7-DB01-4E1F-A0BA-1DCD7FA2FAC8}" presName="root2" presStyleCnt="0"/>
      <dgm:spPr/>
      <dgm:t>
        <a:bodyPr/>
        <a:lstStyle/>
        <a:p>
          <a:endParaRPr lang="pl-PL"/>
        </a:p>
      </dgm:t>
    </dgm:pt>
    <dgm:pt modelId="{31E7693D-6BA2-427B-B5C5-530144F7B6A8}" type="pres">
      <dgm:prSet presAssocID="{3EB12CE7-DB01-4E1F-A0BA-1DCD7FA2FAC8}" presName="LevelTwoTextNode" presStyleLbl="node2" presStyleIdx="1" presStyleCnt="4" custScaleX="289039">
        <dgm:presLayoutVars>
          <dgm:chPref val="3"/>
        </dgm:presLayoutVars>
      </dgm:prSet>
      <dgm:spPr/>
      <dgm:t>
        <a:bodyPr/>
        <a:lstStyle/>
        <a:p>
          <a:endParaRPr lang="pl-PL"/>
        </a:p>
      </dgm:t>
    </dgm:pt>
    <dgm:pt modelId="{1DFC4A5C-7478-4B53-8174-EB2473A6E1CE}" type="pres">
      <dgm:prSet presAssocID="{3EB12CE7-DB01-4E1F-A0BA-1DCD7FA2FAC8}" presName="level3hierChild" presStyleCnt="0"/>
      <dgm:spPr/>
      <dgm:t>
        <a:bodyPr/>
        <a:lstStyle/>
        <a:p>
          <a:endParaRPr lang="pl-PL"/>
        </a:p>
      </dgm:t>
    </dgm:pt>
    <dgm:pt modelId="{C70321DD-D664-4C8D-B143-5F7679139C0F}" type="pres">
      <dgm:prSet presAssocID="{28674630-A3C0-4CA9-94FF-0BF54CC48212}" presName="conn2-1" presStyleLbl="parChTrans1D2" presStyleIdx="2" presStyleCnt="4"/>
      <dgm:spPr/>
      <dgm:t>
        <a:bodyPr/>
        <a:lstStyle/>
        <a:p>
          <a:endParaRPr lang="pl-PL"/>
        </a:p>
      </dgm:t>
    </dgm:pt>
    <dgm:pt modelId="{EB821E64-B013-43EC-B6AE-A8790CCBC434}" type="pres">
      <dgm:prSet presAssocID="{28674630-A3C0-4CA9-94FF-0BF54CC48212}" presName="connTx" presStyleLbl="parChTrans1D2" presStyleIdx="2" presStyleCnt="4"/>
      <dgm:spPr/>
      <dgm:t>
        <a:bodyPr/>
        <a:lstStyle/>
        <a:p>
          <a:endParaRPr lang="pl-PL"/>
        </a:p>
      </dgm:t>
    </dgm:pt>
    <dgm:pt modelId="{8B18CA34-7149-4152-8CF3-F225F3B4533A}" type="pres">
      <dgm:prSet presAssocID="{674943E9-5FA5-4C3E-80CC-7BD8F4921C25}" presName="root2" presStyleCnt="0"/>
      <dgm:spPr/>
      <dgm:t>
        <a:bodyPr/>
        <a:lstStyle/>
        <a:p>
          <a:endParaRPr lang="pl-PL"/>
        </a:p>
      </dgm:t>
    </dgm:pt>
    <dgm:pt modelId="{E5B9FCA2-56BC-4D45-BEEF-ABD7160D566A}" type="pres">
      <dgm:prSet presAssocID="{674943E9-5FA5-4C3E-80CC-7BD8F4921C25}" presName="LevelTwoTextNode" presStyleLbl="node2" presStyleIdx="2" presStyleCnt="4" custScaleX="287073">
        <dgm:presLayoutVars>
          <dgm:chPref val="3"/>
        </dgm:presLayoutVars>
      </dgm:prSet>
      <dgm:spPr/>
      <dgm:t>
        <a:bodyPr/>
        <a:lstStyle/>
        <a:p>
          <a:endParaRPr lang="pl-PL"/>
        </a:p>
      </dgm:t>
    </dgm:pt>
    <dgm:pt modelId="{0DB1AD14-3EFB-4A8B-A54E-7365FE1459CE}" type="pres">
      <dgm:prSet presAssocID="{674943E9-5FA5-4C3E-80CC-7BD8F4921C25}" presName="level3hierChild" presStyleCnt="0"/>
      <dgm:spPr/>
      <dgm:t>
        <a:bodyPr/>
        <a:lstStyle/>
        <a:p>
          <a:endParaRPr lang="pl-PL"/>
        </a:p>
      </dgm:t>
    </dgm:pt>
    <dgm:pt modelId="{447C6DF0-A7DF-4C89-AC63-F75AF1C1283A}" type="pres">
      <dgm:prSet presAssocID="{9B748778-F2F7-4F2E-8745-631D9FAFC3C7}" presName="conn2-1" presStyleLbl="parChTrans1D2" presStyleIdx="3" presStyleCnt="4"/>
      <dgm:spPr/>
      <dgm:t>
        <a:bodyPr/>
        <a:lstStyle/>
        <a:p>
          <a:endParaRPr lang="pl-PL"/>
        </a:p>
      </dgm:t>
    </dgm:pt>
    <dgm:pt modelId="{FEC626EA-41A4-46EA-BD40-182DB308E169}" type="pres">
      <dgm:prSet presAssocID="{9B748778-F2F7-4F2E-8745-631D9FAFC3C7}" presName="connTx" presStyleLbl="parChTrans1D2" presStyleIdx="3" presStyleCnt="4"/>
      <dgm:spPr/>
      <dgm:t>
        <a:bodyPr/>
        <a:lstStyle/>
        <a:p>
          <a:endParaRPr lang="pl-PL"/>
        </a:p>
      </dgm:t>
    </dgm:pt>
    <dgm:pt modelId="{CEF7C602-6150-445B-AA95-040D96FD2DBA}" type="pres">
      <dgm:prSet presAssocID="{C225F37C-6C29-4E8F-8062-E125CEEE6E5C}" presName="root2" presStyleCnt="0"/>
      <dgm:spPr/>
      <dgm:t>
        <a:bodyPr/>
        <a:lstStyle/>
        <a:p>
          <a:endParaRPr lang="pl-PL"/>
        </a:p>
      </dgm:t>
    </dgm:pt>
    <dgm:pt modelId="{F60DD74F-7759-4F80-9214-63B4353074FB}" type="pres">
      <dgm:prSet presAssocID="{C225F37C-6C29-4E8F-8062-E125CEEE6E5C}" presName="LevelTwoTextNode" presStyleLbl="node2" presStyleIdx="3" presStyleCnt="4" custScaleX="287610" custScaleY="146650">
        <dgm:presLayoutVars>
          <dgm:chPref val="3"/>
        </dgm:presLayoutVars>
      </dgm:prSet>
      <dgm:spPr/>
      <dgm:t>
        <a:bodyPr/>
        <a:lstStyle/>
        <a:p>
          <a:endParaRPr lang="pl-PL"/>
        </a:p>
      </dgm:t>
    </dgm:pt>
    <dgm:pt modelId="{938BC00A-58D9-4E8E-939E-9597BBFF2F13}" type="pres">
      <dgm:prSet presAssocID="{C225F37C-6C29-4E8F-8062-E125CEEE6E5C}" presName="level3hierChild" presStyleCnt="0"/>
      <dgm:spPr/>
      <dgm:t>
        <a:bodyPr/>
        <a:lstStyle/>
        <a:p>
          <a:endParaRPr lang="pl-PL"/>
        </a:p>
      </dgm:t>
    </dgm:pt>
  </dgm:ptLst>
  <dgm:cxnLst>
    <dgm:cxn modelId="{B244E23F-D5B9-4F8A-83A5-60781C81AE95}" type="presOf" srcId="{6BFD6AF8-FA2C-424C-9855-D008E3D21316}" destId="{9440E35A-F143-464D-8CA4-3CECC4402452}" srcOrd="1" destOrd="0" presId="urn:microsoft.com/office/officeart/2005/8/layout/hierarchy2"/>
    <dgm:cxn modelId="{3B5B0854-3781-4250-B2EB-8EDD79118853}" type="presOf" srcId="{8FF37C37-91F7-40C9-937D-91A9EFDC023F}" destId="{16C3E74F-E500-435C-AD5E-AFAF1C320937}" srcOrd="0" destOrd="0" presId="urn:microsoft.com/office/officeart/2005/8/layout/hierarchy2"/>
    <dgm:cxn modelId="{13892D6D-B6BF-446C-8B77-F508CCF33F57}" srcId="{F971485C-0D13-4872-BEBF-9BE390F44E71}" destId="{C225F37C-6C29-4E8F-8062-E125CEEE6E5C}" srcOrd="3" destOrd="0" parTransId="{9B748778-F2F7-4F2E-8745-631D9FAFC3C7}" sibTransId="{51EEAD41-F06A-42F2-ABC1-3AA06CAEDBB5}"/>
    <dgm:cxn modelId="{EE6B1DCD-5077-44BE-8BF7-86D99A428ACE}" type="presOf" srcId="{3EB12CE7-DB01-4E1F-A0BA-1DCD7FA2FAC8}" destId="{31E7693D-6BA2-427B-B5C5-530144F7B6A8}" srcOrd="0" destOrd="0" presId="urn:microsoft.com/office/officeart/2005/8/layout/hierarchy2"/>
    <dgm:cxn modelId="{69FDC99D-3DBC-4EA5-BD23-15BCFBF5F554}" srcId="{F971485C-0D13-4872-BEBF-9BE390F44E71}" destId="{1024FE57-1F73-46B2-8BED-876F3628D1EA}" srcOrd="0" destOrd="0" parTransId="{6BFD6AF8-FA2C-424C-9855-D008E3D21316}" sibTransId="{2C5D9009-970B-4122-B5C7-B3F16F74735C}"/>
    <dgm:cxn modelId="{18D0F7F5-9681-4CAC-86C8-4499BC68C77E}" type="presOf" srcId="{C225F37C-6C29-4E8F-8062-E125CEEE6E5C}" destId="{F60DD74F-7759-4F80-9214-63B4353074FB}" srcOrd="0" destOrd="0" presId="urn:microsoft.com/office/officeart/2005/8/layout/hierarchy2"/>
    <dgm:cxn modelId="{9D5203D0-DEC7-4FAA-9D1C-69CED218C810}" srcId="{8FF37C37-91F7-40C9-937D-91A9EFDC023F}" destId="{F971485C-0D13-4872-BEBF-9BE390F44E71}" srcOrd="0" destOrd="0" parTransId="{4C5BAF98-BA5C-4205-B4B1-FE154A96810A}" sibTransId="{FAC91703-C074-4804-9CD6-CFDB41D4E837}"/>
    <dgm:cxn modelId="{7DAAFA83-1213-4CF7-BC1E-9C56C69C3D61}" type="presOf" srcId="{9B748778-F2F7-4F2E-8745-631D9FAFC3C7}" destId="{FEC626EA-41A4-46EA-BD40-182DB308E169}" srcOrd="1" destOrd="0" presId="urn:microsoft.com/office/officeart/2005/8/layout/hierarchy2"/>
    <dgm:cxn modelId="{E9D31AFE-1EE1-45A4-BD09-D10E4D2D1CA1}" srcId="{F971485C-0D13-4872-BEBF-9BE390F44E71}" destId="{674943E9-5FA5-4C3E-80CC-7BD8F4921C25}" srcOrd="2" destOrd="0" parTransId="{28674630-A3C0-4CA9-94FF-0BF54CC48212}" sibTransId="{29E98CD4-DBF1-42D2-A1D1-54FBD1426666}"/>
    <dgm:cxn modelId="{EE4FBF0C-E9F6-4372-B8D4-685EBACC4128}" type="presOf" srcId="{F971485C-0D13-4872-BEBF-9BE390F44E71}" destId="{47B467D0-6AE8-4942-B5AB-8D84880E6F03}" srcOrd="0" destOrd="0" presId="urn:microsoft.com/office/officeart/2005/8/layout/hierarchy2"/>
    <dgm:cxn modelId="{56ACE5F6-D8F4-410E-8FAB-5C74A5224C92}" type="presOf" srcId="{9D359C24-0A6B-4968-A007-124B4AD00CBB}" destId="{B7BDE68C-6EF0-4C6C-A8E9-4858F8AD9F26}" srcOrd="1" destOrd="0" presId="urn:microsoft.com/office/officeart/2005/8/layout/hierarchy2"/>
    <dgm:cxn modelId="{0DD7CF73-ED01-4F4A-AC50-6F14E57CBC11}" type="presOf" srcId="{1024FE57-1F73-46B2-8BED-876F3628D1EA}" destId="{704449BE-B4BF-4825-8F0E-D2D7FB4BF092}" srcOrd="0" destOrd="0" presId="urn:microsoft.com/office/officeart/2005/8/layout/hierarchy2"/>
    <dgm:cxn modelId="{56B9B54B-59BE-409A-96E6-0B2DD626DE30}" type="presOf" srcId="{6BFD6AF8-FA2C-424C-9855-D008E3D21316}" destId="{C2DD8FBE-A6C8-4070-9F9D-45B2A4052CA6}" srcOrd="0" destOrd="0" presId="urn:microsoft.com/office/officeart/2005/8/layout/hierarchy2"/>
    <dgm:cxn modelId="{23D8CE14-6790-4607-B67E-C17DF8C1A0C4}" type="presOf" srcId="{9B748778-F2F7-4F2E-8745-631D9FAFC3C7}" destId="{447C6DF0-A7DF-4C89-AC63-F75AF1C1283A}" srcOrd="0" destOrd="0" presId="urn:microsoft.com/office/officeart/2005/8/layout/hierarchy2"/>
    <dgm:cxn modelId="{EAE2C34C-A755-4339-8F13-83DC17A0F342}" type="presOf" srcId="{28674630-A3C0-4CA9-94FF-0BF54CC48212}" destId="{EB821E64-B013-43EC-B6AE-A8790CCBC434}" srcOrd="1" destOrd="0" presId="urn:microsoft.com/office/officeart/2005/8/layout/hierarchy2"/>
    <dgm:cxn modelId="{23B1E741-BE6C-409A-842B-0B327A2E2AF4}" type="presOf" srcId="{28674630-A3C0-4CA9-94FF-0BF54CC48212}" destId="{C70321DD-D664-4C8D-B143-5F7679139C0F}" srcOrd="0" destOrd="0" presId="urn:microsoft.com/office/officeart/2005/8/layout/hierarchy2"/>
    <dgm:cxn modelId="{332E66B6-D295-4153-9098-F3F2BBDDD516}" type="presOf" srcId="{9D359C24-0A6B-4968-A007-124B4AD00CBB}" destId="{013D8A72-ADD5-4A2A-983F-E682E01B8E71}" srcOrd="0" destOrd="0" presId="urn:microsoft.com/office/officeart/2005/8/layout/hierarchy2"/>
    <dgm:cxn modelId="{0F0F568E-157C-4C5C-945A-600080427B05}" srcId="{F971485C-0D13-4872-BEBF-9BE390F44E71}" destId="{3EB12CE7-DB01-4E1F-A0BA-1DCD7FA2FAC8}" srcOrd="1" destOrd="0" parTransId="{9D359C24-0A6B-4968-A007-124B4AD00CBB}" sibTransId="{84BF5B13-F41E-4664-BBF6-82E5F8729598}"/>
    <dgm:cxn modelId="{1B6F4A65-9B18-46C8-BC8C-B16B4E284081}" type="presOf" srcId="{674943E9-5FA5-4C3E-80CC-7BD8F4921C25}" destId="{E5B9FCA2-56BC-4D45-BEEF-ABD7160D566A}" srcOrd="0" destOrd="0" presId="urn:microsoft.com/office/officeart/2005/8/layout/hierarchy2"/>
    <dgm:cxn modelId="{DBA54AEC-88EA-4C2D-8804-F862034527EE}" type="presParOf" srcId="{16C3E74F-E500-435C-AD5E-AFAF1C320937}" destId="{B4904DBF-C7E5-4A96-8145-028776F834F2}" srcOrd="0" destOrd="0" presId="urn:microsoft.com/office/officeart/2005/8/layout/hierarchy2"/>
    <dgm:cxn modelId="{62C3E4CC-B394-4791-ADAC-F6E8057CDF5A}" type="presParOf" srcId="{B4904DBF-C7E5-4A96-8145-028776F834F2}" destId="{47B467D0-6AE8-4942-B5AB-8D84880E6F03}" srcOrd="0" destOrd="0" presId="urn:microsoft.com/office/officeart/2005/8/layout/hierarchy2"/>
    <dgm:cxn modelId="{A4A0E8AA-F427-4A0A-A7A1-13578CCB8E1F}" type="presParOf" srcId="{B4904DBF-C7E5-4A96-8145-028776F834F2}" destId="{236FCCC2-205B-4429-9D04-0460EEF04FA8}" srcOrd="1" destOrd="0" presId="urn:microsoft.com/office/officeart/2005/8/layout/hierarchy2"/>
    <dgm:cxn modelId="{5FD65A9C-5A29-4198-83B8-46E101CA9621}" type="presParOf" srcId="{236FCCC2-205B-4429-9D04-0460EEF04FA8}" destId="{C2DD8FBE-A6C8-4070-9F9D-45B2A4052CA6}" srcOrd="0" destOrd="0" presId="urn:microsoft.com/office/officeart/2005/8/layout/hierarchy2"/>
    <dgm:cxn modelId="{E33DB228-6CA3-4D3F-BFD2-7340774F3A6E}" type="presParOf" srcId="{C2DD8FBE-A6C8-4070-9F9D-45B2A4052CA6}" destId="{9440E35A-F143-464D-8CA4-3CECC4402452}" srcOrd="0" destOrd="0" presId="urn:microsoft.com/office/officeart/2005/8/layout/hierarchy2"/>
    <dgm:cxn modelId="{AF175F9A-F4FB-4F33-8C6A-3AA6C82D4996}" type="presParOf" srcId="{236FCCC2-205B-4429-9D04-0460EEF04FA8}" destId="{7028568B-72DB-4252-BB62-B99EA74DFD9F}" srcOrd="1" destOrd="0" presId="urn:microsoft.com/office/officeart/2005/8/layout/hierarchy2"/>
    <dgm:cxn modelId="{22C74BC5-2D2E-4681-93DE-093D328055D2}" type="presParOf" srcId="{7028568B-72DB-4252-BB62-B99EA74DFD9F}" destId="{704449BE-B4BF-4825-8F0E-D2D7FB4BF092}" srcOrd="0" destOrd="0" presId="urn:microsoft.com/office/officeart/2005/8/layout/hierarchy2"/>
    <dgm:cxn modelId="{D5590582-6C19-4499-956E-69F8D80ED8A0}" type="presParOf" srcId="{7028568B-72DB-4252-BB62-B99EA74DFD9F}" destId="{90319D49-126B-435A-8A3E-2BEF38B1DDEE}" srcOrd="1" destOrd="0" presId="urn:microsoft.com/office/officeart/2005/8/layout/hierarchy2"/>
    <dgm:cxn modelId="{D8F04DE3-8862-410D-B727-E3258C2E9BF1}" type="presParOf" srcId="{236FCCC2-205B-4429-9D04-0460EEF04FA8}" destId="{013D8A72-ADD5-4A2A-983F-E682E01B8E71}" srcOrd="2" destOrd="0" presId="urn:microsoft.com/office/officeart/2005/8/layout/hierarchy2"/>
    <dgm:cxn modelId="{1EEEFB01-23CE-4260-A441-DFA05865C926}" type="presParOf" srcId="{013D8A72-ADD5-4A2A-983F-E682E01B8E71}" destId="{B7BDE68C-6EF0-4C6C-A8E9-4858F8AD9F26}" srcOrd="0" destOrd="0" presId="urn:microsoft.com/office/officeart/2005/8/layout/hierarchy2"/>
    <dgm:cxn modelId="{92252DC3-32A2-4F29-B152-0D39ECE59DBB}" type="presParOf" srcId="{236FCCC2-205B-4429-9D04-0460EEF04FA8}" destId="{AB65C808-B744-4FE2-B213-0C7859AFCC43}" srcOrd="3" destOrd="0" presId="urn:microsoft.com/office/officeart/2005/8/layout/hierarchy2"/>
    <dgm:cxn modelId="{AAD45CDC-907B-4E91-BC8C-1507ACF43D8A}" type="presParOf" srcId="{AB65C808-B744-4FE2-B213-0C7859AFCC43}" destId="{31E7693D-6BA2-427B-B5C5-530144F7B6A8}" srcOrd="0" destOrd="0" presId="urn:microsoft.com/office/officeart/2005/8/layout/hierarchy2"/>
    <dgm:cxn modelId="{A3B5D4AA-93D8-41FE-B608-E1CF80FAB2AA}" type="presParOf" srcId="{AB65C808-B744-4FE2-B213-0C7859AFCC43}" destId="{1DFC4A5C-7478-4B53-8174-EB2473A6E1CE}" srcOrd="1" destOrd="0" presId="urn:microsoft.com/office/officeart/2005/8/layout/hierarchy2"/>
    <dgm:cxn modelId="{14778EA7-6661-4FFE-B69A-282FD5076333}" type="presParOf" srcId="{236FCCC2-205B-4429-9D04-0460EEF04FA8}" destId="{C70321DD-D664-4C8D-B143-5F7679139C0F}" srcOrd="4" destOrd="0" presId="urn:microsoft.com/office/officeart/2005/8/layout/hierarchy2"/>
    <dgm:cxn modelId="{4A18D3E9-B53E-4817-8A9B-1EBFB3A7856E}" type="presParOf" srcId="{C70321DD-D664-4C8D-B143-5F7679139C0F}" destId="{EB821E64-B013-43EC-B6AE-A8790CCBC434}" srcOrd="0" destOrd="0" presId="urn:microsoft.com/office/officeart/2005/8/layout/hierarchy2"/>
    <dgm:cxn modelId="{157CD6F0-25C1-405E-86BC-5A4369BA7DA4}" type="presParOf" srcId="{236FCCC2-205B-4429-9D04-0460EEF04FA8}" destId="{8B18CA34-7149-4152-8CF3-F225F3B4533A}" srcOrd="5" destOrd="0" presId="urn:microsoft.com/office/officeart/2005/8/layout/hierarchy2"/>
    <dgm:cxn modelId="{0A93D3C9-16B4-479F-9EB6-4E26C50C0268}" type="presParOf" srcId="{8B18CA34-7149-4152-8CF3-F225F3B4533A}" destId="{E5B9FCA2-56BC-4D45-BEEF-ABD7160D566A}" srcOrd="0" destOrd="0" presId="urn:microsoft.com/office/officeart/2005/8/layout/hierarchy2"/>
    <dgm:cxn modelId="{55C7461F-A52B-4361-BF35-B0F6F547275F}" type="presParOf" srcId="{8B18CA34-7149-4152-8CF3-F225F3B4533A}" destId="{0DB1AD14-3EFB-4A8B-A54E-7365FE1459CE}" srcOrd="1" destOrd="0" presId="urn:microsoft.com/office/officeart/2005/8/layout/hierarchy2"/>
    <dgm:cxn modelId="{A0BA9FC3-E409-4D4B-8734-E63A0DF11445}" type="presParOf" srcId="{236FCCC2-205B-4429-9D04-0460EEF04FA8}" destId="{447C6DF0-A7DF-4C89-AC63-F75AF1C1283A}" srcOrd="6" destOrd="0" presId="urn:microsoft.com/office/officeart/2005/8/layout/hierarchy2"/>
    <dgm:cxn modelId="{24EE821B-A807-4462-A271-3C0CE1100277}" type="presParOf" srcId="{447C6DF0-A7DF-4C89-AC63-F75AF1C1283A}" destId="{FEC626EA-41A4-46EA-BD40-182DB308E169}" srcOrd="0" destOrd="0" presId="urn:microsoft.com/office/officeart/2005/8/layout/hierarchy2"/>
    <dgm:cxn modelId="{C9EB1ED5-9799-4855-889D-AB8E9121A2D1}" type="presParOf" srcId="{236FCCC2-205B-4429-9D04-0460EEF04FA8}" destId="{CEF7C602-6150-445B-AA95-040D96FD2DBA}" srcOrd="7" destOrd="0" presId="urn:microsoft.com/office/officeart/2005/8/layout/hierarchy2"/>
    <dgm:cxn modelId="{3C98CAD9-1127-4F69-9D9B-2C81A45ACAD2}" type="presParOf" srcId="{CEF7C602-6150-445B-AA95-040D96FD2DBA}" destId="{F60DD74F-7759-4F80-9214-63B4353074FB}" srcOrd="0" destOrd="0" presId="urn:microsoft.com/office/officeart/2005/8/layout/hierarchy2"/>
    <dgm:cxn modelId="{2C92DB5F-9078-49AD-A8FB-3897BC5299A5}" type="presParOf" srcId="{CEF7C602-6150-445B-AA95-040D96FD2DBA}" destId="{938BC00A-58D9-4E8E-939E-9597BBFF2F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37C37-91F7-40C9-937D-91A9EFDC023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pl-PL"/>
        </a:p>
      </dgm:t>
    </dgm:pt>
    <dgm:pt modelId="{F971485C-0D13-4872-BEBF-9BE390F44E71}">
      <dgm:prSet phldrT="[Tekst]" custT="1"/>
      <dgm:spPr/>
      <dgm:t>
        <a:bodyPr/>
        <a:lstStyle/>
        <a:p>
          <a:r>
            <a:rPr lang="pl-PL" sz="1800" b="1" dirty="0" smtClean="0">
              <a:solidFill>
                <a:schemeClr val="bg1"/>
              </a:solidFill>
              <a:latin typeface="Arial" panose="020B0604020202020204" pitchFamily="34" charset="0"/>
              <a:ea typeface="+mn-ea"/>
              <a:cs typeface="Arial" panose="020B0604020202020204" pitchFamily="34" charset="0"/>
            </a:rPr>
            <a:t>2. </a:t>
          </a:r>
          <a:r>
            <a:rPr lang="pl-PL" sz="1800" b="1" dirty="0" smtClean="0">
              <a:solidFill>
                <a:schemeClr val="bg1"/>
              </a:solidFill>
              <a:latin typeface="Arial" panose="020B0604020202020204" pitchFamily="34" charset="0"/>
              <a:cs typeface="Arial" panose="020B0604020202020204" pitchFamily="34" charset="0"/>
            </a:rPr>
            <a:t>Aktywni mieszkańcy korzystający  z wysokiej jakości usług publicznych</a:t>
          </a:r>
          <a:endParaRPr lang="pl-PL" sz="1800" b="1" dirty="0">
            <a:solidFill>
              <a:schemeClr val="bg1"/>
            </a:solidFill>
          </a:endParaRPr>
        </a:p>
      </dgm:t>
    </dgm:pt>
    <dgm:pt modelId="{4C5BAF98-BA5C-4205-B4B1-FE154A96810A}" type="parTrans" cxnId="{9D5203D0-DEC7-4FAA-9D1C-69CED218C810}">
      <dgm:prSet/>
      <dgm:spPr/>
      <dgm:t>
        <a:bodyPr/>
        <a:lstStyle/>
        <a:p>
          <a:endParaRPr lang="pl-PL" sz="3200"/>
        </a:p>
      </dgm:t>
    </dgm:pt>
    <dgm:pt modelId="{FAC91703-C074-4804-9CD6-CFDB41D4E837}" type="sibTrans" cxnId="{9D5203D0-DEC7-4FAA-9D1C-69CED218C810}">
      <dgm:prSet/>
      <dgm:spPr/>
      <dgm:t>
        <a:bodyPr/>
        <a:lstStyle/>
        <a:p>
          <a:endParaRPr lang="pl-PL" sz="3200"/>
        </a:p>
      </dgm:t>
    </dgm:pt>
    <dgm:pt modelId="{1024FE57-1F73-46B2-8BED-876F3628D1EA}">
      <dgm:prSet phldrT="[Tekst]" custT="1"/>
      <dgm:spPr/>
      <dgm:t>
        <a:bodyPr/>
        <a:lstStyle/>
        <a:p>
          <a:pPr algn="l"/>
          <a:r>
            <a:rPr lang="pl-PL" sz="1800" dirty="0" smtClean="0">
              <a:solidFill>
                <a:schemeClr val="bg1"/>
              </a:solidFill>
              <a:latin typeface="Arial" panose="020B0604020202020204" pitchFamily="34" charset="0"/>
              <a:ea typeface="+mn-ea"/>
              <a:cs typeface="Arial" panose="020B0604020202020204" pitchFamily="34" charset="0"/>
            </a:rPr>
            <a:t>2.1. </a:t>
          </a:r>
          <a:r>
            <a:rPr lang="pl-PL" sz="1800" dirty="0" smtClean="0">
              <a:solidFill>
                <a:schemeClr val="bg1"/>
              </a:solidFill>
              <a:latin typeface="Arial" panose="020B0604020202020204" pitchFamily="34" charset="0"/>
              <a:cs typeface="Arial" panose="020B0604020202020204" pitchFamily="34" charset="0"/>
            </a:rPr>
            <a:t>Rozwój integracji społecznej i aktywności mieszkańców</a:t>
          </a:r>
          <a:endParaRPr lang="pl-PL" sz="1800" dirty="0" smtClean="0">
            <a:solidFill>
              <a:schemeClr val="bg1"/>
            </a:solidFill>
          </a:endParaRPr>
        </a:p>
      </dgm:t>
    </dgm:pt>
    <dgm:pt modelId="{6BFD6AF8-FA2C-424C-9855-D008E3D21316}" type="parTrans" cxnId="{69FDC99D-3DBC-4EA5-BD23-15BCFBF5F554}">
      <dgm:prSet custT="1"/>
      <dgm:spPr/>
      <dgm:t>
        <a:bodyPr/>
        <a:lstStyle/>
        <a:p>
          <a:endParaRPr lang="pl-PL" sz="1050"/>
        </a:p>
      </dgm:t>
    </dgm:pt>
    <dgm:pt modelId="{2C5D9009-970B-4122-B5C7-B3F16F74735C}" type="sibTrans" cxnId="{69FDC99D-3DBC-4EA5-BD23-15BCFBF5F554}">
      <dgm:prSet/>
      <dgm:spPr/>
      <dgm:t>
        <a:bodyPr/>
        <a:lstStyle/>
        <a:p>
          <a:endParaRPr lang="pl-PL" sz="3200"/>
        </a:p>
      </dgm:t>
    </dgm:pt>
    <dgm:pt modelId="{3EB12CE7-DB01-4E1F-A0BA-1DCD7FA2FAC8}">
      <dgm:prSet custT="1"/>
      <dgm:spPr/>
      <dgm:t>
        <a:bodyPr/>
        <a:lstStyle/>
        <a:p>
          <a:pPr algn="l"/>
          <a:r>
            <a:rPr lang="pl-PL" sz="1800" dirty="0" smtClean="0">
              <a:solidFill>
                <a:schemeClr val="bg1"/>
              </a:solidFill>
              <a:latin typeface="Arial" panose="020B0604020202020204" pitchFamily="34" charset="0"/>
              <a:ea typeface="+mn-ea"/>
              <a:cs typeface="Arial" panose="020B0604020202020204" pitchFamily="34" charset="0"/>
            </a:rPr>
            <a:t>2.2. </a:t>
          </a:r>
          <a:r>
            <a:rPr lang="pl-PL" sz="1800" dirty="0" smtClean="0">
              <a:solidFill>
                <a:schemeClr val="bg1"/>
              </a:solidFill>
              <a:latin typeface="Arial" panose="020B0604020202020204" pitchFamily="34" charset="0"/>
              <a:cs typeface="Arial" panose="020B0604020202020204" pitchFamily="34" charset="0"/>
            </a:rPr>
            <a:t>Rozwój usług zdrowia, pomocy społecznej i mieszkalnictwa komunalnego</a:t>
          </a:r>
          <a:endParaRPr lang="pl-PL" sz="1800" dirty="0">
            <a:solidFill>
              <a:schemeClr val="bg1"/>
            </a:solidFill>
          </a:endParaRPr>
        </a:p>
      </dgm:t>
    </dgm:pt>
    <dgm:pt modelId="{9D359C24-0A6B-4968-A007-124B4AD00CBB}" type="parTrans" cxnId="{0F0F568E-157C-4C5C-945A-600080427B05}">
      <dgm:prSet custT="1"/>
      <dgm:spPr/>
      <dgm:t>
        <a:bodyPr/>
        <a:lstStyle/>
        <a:p>
          <a:endParaRPr lang="pl-PL" sz="900"/>
        </a:p>
      </dgm:t>
    </dgm:pt>
    <dgm:pt modelId="{84BF5B13-F41E-4664-BBF6-82E5F8729598}" type="sibTrans" cxnId="{0F0F568E-157C-4C5C-945A-600080427B05}">
      <dgm:prSet/>
      <dgm:spPr/>
      <dgm:t>
        <a:bodyPr/>
        <a:lstStyle/>
        <a:p>
          <a:endParaRPr lang="pl-PL" sz="3200"/>
        </a:p>
      </dgm:t>
    </dgm:pt>
    <dgm:pt modelId="{674943E9-5FA5-4C3E-80CC-7BD8F4921C25}">
      <dgm:prSet custT="1"/>
      <dgm:spPr/>
      <dgm:t>
        <a:bodyPr/>
        <a:lstStyle/>
        <a:p>
          <a:pPr algn="l"/>
          <a:r>
            <a:rPr lang="pl-PL" sz="1800" dirty="0" smtClean="0">
              <a:solidFill>
                <a:schemeClr val="bg1"/>
              </a:solidFill>
              <a:latin typeface="Arial" panose="020B0604020202020204" pitchFamily="34" charset="0"/>
              <a:ea typeface="+mn-ea"/>
              <a:cs typeface="Arial" panose="020B0604020202020204" pitchFamily="34" charset="0"/>
            </a:rPr>
            <a:t>2.3. </a:t>
          </a:r>
          <a:r>
            <a:rPr lang="pl-PL" sz="1800" dirty="0" smtClean="0">
              <a:solidFill>
                <a:schemeClr val="bg1"/>
              </a:solidFill>
              <a:latin typeface="Arial" panose="020B0604020202020204" pitchFamily="34" charset="0"/>
              <a:cs typeface="Arial" panose="020B0604020202020204" pitchFamily="34" charset="0"/>
            </a:rPr>
            <a:t>Zwiększenie  dostępności i jakości edukacji oraz opieki nad dziećmi</a:t>
          </a:r>
          <a:endParaRPr lang="pl-PL" sz="1800" dirty="0" smtClean="0">
            <a:solidFill>
              <a:schemeClr val="bg1"/>
            </a:solidFill>
          </a:endParaRPr>
        </a:p>
      </dgm:t>
    </dgm:pt>
    <dgm:pt modelId="{28674630-A3C0-4CA9-94FF-0BF54CC48212}" type="parTrans" cxnId="{E9D31AFE-1EE1-45A4-BD09-D10E4D2D1CA1}">
      <dgm:prSet custT="1"/>
      <dgm:spPr/>
      <dgm:t>
        <a:bodyPr/>
        <a:lstStyle/>
        <a:p>
          <a:endParaRPr lang="pl-PL" sz="900"/>
        </a:p>
      </dgm:t>
    </dgm:pt>
    <dgm:pt modelId="{29E98CD4-DBF1-42D2-A1D1-54FBD1426666}" type="sibTrans" cxnId="{E9D31AFE-1EE1-45A4-BD09-D10E4D2D1CA1}">
      <dgm:prSet/>
      <dgm:spPr/>
      <dgm:t>
        <a:bodyPr/>
        <a:lstStyle/>
        <a:p>
          <a:endParaRPr lang="pl-PL" sz="3200"/>
        </a:p>
      </dgm:t>
    </dgm:pt>
    <dgm:pt modelId="{DCE7DCE9-E61E-4AA5-9025-97A60861C927}">
      <dgm:prSet custT="1"/>
      <dgm:spPr/>
      <dgm:t>
        <a:bodyPr/>
        <a:lstStyle/>
        <a:p>
          <a:pPr algn="l"/>
          <a:r>
            <a:rPr lang="pl-PL" sz="1800" dirty="0" smtClean="0">
              <a:solidFill>
                <a:schemeClr val="bg1"/>
              </a:solidFill>
              <a:latin typeface="Arial" panose="020B0604020202020204" pitchFamily="34" charset="0"/>
              <a:ea typeface="+mn-ea"/>
              <a:cs typeface="Arial" panose="020B0604020202020204" pitchFamily="34" charset="0"/>
            </a:rPr>
            <a:t>2.4. </a:t>
          </a:r>
          <a:r>
            <a:rPr lang="pl-PL" sz="1800" dirty="0" smtClean="0">
              <a:solidFill>
                <a:schemeClr val="bg1"/>
              </a:solidFill>
              <a:latin typeface="Arial" panose="020B0604020202020204" pitchFamily="34" charset="0"/>
              <a:cs typeface="Arial" panose="020B0604020202020204" pitchFamily="34" charset="0"/>
            </a:rPr>
            <a:t>Wzrost dostępu do usług kultury, sportu i rekreacji</a:t>
          </a:r>
          <a:endParaRPr lang="pl-PL" sz="1800" dirty="0">
            <a:solidFill>
              <a:schemeClr val="bg1"/>
            </a:solidFill>
            <a:latin typeface="Arial" panose="020B0604020202020204" pitchFamily="34" charset="0"/>
            <a:ea typeface="+mn-ea"/>
            <a:cs typeface="Arial" panose="020B0604020202020204" pitchFamily="34" charset="0"/>
          </a:endParaRPr>
        </a:p>
      </dgm:t>
    </dgm:pt>
    <dgm:pt modelId="{0BAA0776-D0BA-47BE-9C93-C5B68C19CD3A}" type="parTrans" cxnId="{9733C039-CF4A-431A-809F-8E1C434930AA}">
      <dgm:prSet/>
      <dgm:spPr/>
      <dgm:t>
        <a:bodyPr/>
        <a:lstStyle/>
        <a:p>
          <a:endParaRPr lang="pl-PL"/>
        </a:p>
      </dgm:t>
    </dgm:pt>
    <dgm:pt modelId="{B324631E-6DDC-4101-8C2E-86D3A32C48E0}" type="sibTrans" cxnId="{9733C039-CF4A-431A-809F-8E1C434930AA}">
      <dgm:prSet/>
      <dgm:spPr/>
      <dgm:t>
        <a:bodyPr/>
        <a:lstStyle/>
        <a:p>
          <a:endParaRPr lang="pl-PL"/>
        </a:p>
      </dgm:t>
    </dgm:pt>
    <dgm:pt modelId="{14EE30CC-1D8E-4EAA-B4FD-39733AE5A176}">
      <dgm:prSet custT="1"/>
      <dgm:spPr/>
      <dgm:t>
        <a:bodyPr/>
        <a:lstStyle/>
        <a:p>
          <a:pPr algn="l"/>
          <a:r>
            <a:rPr lang="pl-PL" sz="1800" dirty="0" smtClean="0">
              <a:latin typeface="Arial" panose="020B0604020202020204" pitchFamily="34" charset="0"/>
              <a:cs typeface="Arial" panose="020B0604020202020204" pitchFamily="34" charset="0"/>
            </a:rPr>
            <a:t>2.5. Wysoki poziom bezpieczeństwa publicznego</a:t>
          </a:r>
          <a:endParaRPr lang="pl-PL" sz="1800" dirty="0">
            <a:latin typeface="Arial" panose="020B0604020202020204" pitchFamily="34" charset="0"/>
            <a:cs typeface="Arial" panose="020B0604020202020204" pitchFamily="34" charset="0"/>
          </a:endParaRPr>
        </a:p>
      </dgm:t>
    </dgm:pt>
    <dgm:pt modelId="{701E6911-9BF8-486D-94AA-996FBB974790}" type="parTrans" cxnId="{ED68FACC-EF71-434E-8411-BDD5A4AB3705}">
      <dgm:prSet/>
      <dgm:spPr/>
      <dgm:t>
        <a:bodyPr/>
        <a:lstStyle/>
        <a:p>
          <a:endParaRPr lang="pl-PL"/>
        </a:p>
      </dgm:t>
    </dgm:pt>
    <dgm:pt modelId="{0E81A6BC-2DDE-4732-8C5A-F2735A205954}" type="sibTrans" cxnId="{ED68FACC-EF71-434E-8411-BDD5A4AB3705}">
      <dgm:prSet/>
      <dgm:spPr/>
      <dgm:t>
        <a:bodyPr/>
        <a:lstStyle/>
        <a:p>
          <a:endParaRPr lang="pl-PL"/>
        </a:p>
      </dgm:t>
    </dgm:pt>
    <dgm:pt modelId="{16C3E74F-E500-435C-AD5E-AFAF1C320937}" type="pres">
      <dgm:prSet presAssocID="{8FF37C37-91F7-40C9-937D-91A9EFDC023F}" presName="diagram" presStyleCnt="0">
        <dgm:presLayoutVars>
          <dgm:chPref val="1"/>
          <dgm:dir/>
          <dgm:animOne val="branch"/>
          <dgm:animLvl val="lvl"/>
          <dgm:resizeHandles val="exact"/>
        </dgm:presLayoutVars>
      </dgm:prSet>
      <dgm:spPr/>
      <dgm:t>
        <a:bodyPr/>
        <a:lstStyle/>
        <a:p>
          <a:endParaRPr lang="pl-PL"/>
        </a:p>
      </dgm:t>
    </dgm:pt>
    <dgm:pt modelId="{B4904DBF-C7E5-4A96-8145-028776F834F2}" type="pres">
      <dgm:prSet presAssocID="{F971485C-0D13-4872-BEBF-9BE390F44E71}" presName="root1" presStyleCnt="0"/>
      <dgm:spPr/>
    </dgm:pt>
    <dgm:pt modelId="{47B467D0-6AE8-4942-B5AB-8D84880E6F03}" type="pres">
      <dgm:prSet presAssocID="{F971485C-0D13-4872-BEBF-9BE390F44E71}" presName="LevelOneTextNode" presStyleLbl="node0" presStyleIdx="0" presStyleCnt="1" custScaleX="172187" custScaleY="254734">
        <dgm:presLayoutVars>
          <dgm:chPref val="3"/>
        </dgm:presLayoutVars>
      </dgm:prSet>
      <dgm:spPr/>
      <dgm:t>
        <a:bodyPr/>
        <a:lstStyle/>
        <a:p>
          <a:endParaRPr lang="pl-PL"/>
        </a:p>
      </dgm:t>
    </dgm:pt>
    <dgm:pt modelId="{236FCCC2-205B-4429-9D04-0460EEF04FA8}" type="pres">
      <dgm:prSet presAssocID="{F971485C-0D13-4872-BEBF-9BE390F44E71}" presName="level2hierChild" presStyleCnt="0"/>
      <dgm:spPr/>
    </dgm:pt>
    <dgm:pt modelId="{C2DD8FBE-A6C8-4070-9F9D-45B2A4052CA6}" type="pres">
      <dgm:prSet presAssocID="{6BFD6AF8-FA2C-424C-9855-D008E3D21316}" presName="conn2-1" presStyleLbl="parChTrans1D2" presStyleIdx="0" presStyleCnt="5"/>
      <dgm:spPr/>
      <dgm:t>
        <a:bodyPr/>
        <a:lstStyle/>
        <a:p>
          <a:endParaRPr lang="pl-PL"/>
        </a:p>
      </dgm:t>
    </dgm:pt>
    <dgm:pt modelId="{9440E35A-F143-464D-8CA4-3CECC4402452}" type="pres">
      <dgm:prSet presAssocID="{6BFD6AF8-FA2C-424C-9855-D008E3D21316}" presName="connTx" presStyleLbl="parChTrans1D2" presStyleIdx="0" presStyleCnt="5"/>
      <dgm:spPr/>
      <dgm:t>
        <a:bodyPr/>
        <a:lstStyle/>
        <a:p>
          <a:endParaRPr lang="pl-PL"/>
        </a:p>
      </dgm:t>
    </dgm:pt>
    <dgm:pt modelId="{7028568B-72DB-4252-BB62-B99EA74DFD9F}" type="pres">
      <dgm:prSet presAssocID="{1024FE57-1F73-46B2-8BED-876F3628D1EA}" presName="root2" presStyleCnt="0"/>
      <dgm:spPr/>
    </dgm:pt>
    <dgm:pt modelId="{704449BE-B4BF-4825-8F0E-D2D7FB4BF092}" type="pres">
      <dgm:prSet presAssocID="{1024FE57-1F73-46B2-8BED-876F3628D1EA}" presName="LevelTwoTextNode" presStyleLbl="node2" presStyleIdx="0" presStyleCnt="5" custScaleX="289420" custScaleY="111690">
        <dgm:presLayoutVars>
          <dgm:chPref val="3"/>
        </dgm:presLayoutVars>
      </dgm:prSet>
      <dgm:spPr/>
      <dgm:t>
        <a:bodyPr/>
        <a:lstStyle/>
        <a:p>
          <a:endParaRPr lang="pl-PL"/>
        </a:p>
      </dgm:t>
    </dgm:pt>
    <dgm:pt modelId="{90319D49-126B-435A-8A3E-2BEF38B1DDEE}" type="pres">
      <dgm:prSet presAssocID="{1024FE57-1F73-46B2-8BED-876F3628D1EA}" presName="level3hierChild" presStyleCnt="0"/>
      <dgm:spPr/>
    </dgm:pt>
    <dgm:pt modelId="{013D8A72-ADD5-4A2A-983F-E682E01B8E71}" type="pres">
      <dgm:prSet presAssocID="{9D359C24-0A6B-4968-A007-124B4AD00CBB}" presName="conn2-1" presStyleLbl="parChTrans1D2" presStyleIdx="1" presStyleCnt="5"/>
      <dgm:spPr/>
      <dgm:t>
        <a:bodyPr/>
        <a:lstStyle/>
        <a:p>
          <a:endParaRPr lang="pl-PL"/>
        </a:p>
      </dgm:t>
    </dgm:pt>
    <dgm:pt modelId="{B7BDE68C-6EF0-4C6C-A8E9-4858F8AD9F26}" type="pres">
      <dgm:prSet presAssocID="{9D359C24-0A6B-4968-A007-124B4AD00CBB}" presName="connTx" presStyleLbl="parChTrans1D2" presStyleIdx="1" presStyleCnt="5"/>
      <dgm:spPr/>
      <dgm:t>
        <a:bodyPr/>
        <a:lstStyle/>
        <a:p>
          <a:endParaRPr lang="pl-PL"/>
        </a:p>
      </dgm:t>
    </dgm:pt>
    <dgm:pt modelId="{AB65C808-B744-4FE2-B213-0C7859AFCC43}" type="pres">
      <dgm:prSet presAssocID="{3EB12CE7-DB01-4E1F-A0BA-1DCD7FA2FAC8}" presName="root2" presStyleCnt="0"/>
      <dgm:spPr/>
    </dgm:pt>
    <dgm:pt modelId="{31E7693D-6BA2-427B-B5C5-530144F7B6A8}" type="pres">
      <dgm:prSet presAssocID="{3EB12CE7-DB01-4E1F-A0BA-1DCD7FA2FAC8}" presName="LevelTwoTextNode" presStyleLbl="node2" presStyleIdx="1" presStyleCnt="5" custScaleX="289039">
        <dgm:presLayoutVars>
          <dgm:chPref val="3"/>
        </dgm:presLayoutVars>
      </dgm:prSet>
      <dgm:spPr/>
      <dgm:t>
        <a:bodyPr/>
        <a:lstStyle/>
        <a:p>
          <a:endParaRPr lang="pl-PL"/>
        </a:p>
      </dgm:t>
    </dgm:pt>
    <dgm:pt modelId="{1DFC4A5C-7478-4B53-8174-EB2473A6E1CE}" type="pres">
      <dgm:prSet presAssocID="{3EB12CE7-DB01-4E1F-A0BA-1DCD7FA2FAC8}" presName="level3hierChild" presStyleCnt="0"/>
      <dgm:spPr/>
    </dgm:pt>
    <dgm:pt modelId="{C70321DD-D664-4C8D-B143-5F7679139C0F}" type="pres">
      <dgm:prSet presAssocID="{28674630-A3C0-4CA9-94FF-0BF54CC48212}" presName="conn2-1" presStyleLbl="parChTrans1D2" presStyleIdx="2" presStyleCnt="5"/>
      <dgm:spPr/>
      <dgm:t>
        <a:bodyPr/>
        <a:lstStyle/>
        <a:p>
          <a:endParaRPr lang="pl-PL"/>
        </a:p>
      </dgm:t>
    </dgm:pt>
    <dgm:pt modelId="{EB821E64-B013-43EC-B6AE-A8790CCBC434}" type="pres">
      <dgm:prSet presAssocID="{28674630-A3C0-4CA9-94FF-0BF54CC48212}" presName="connTx" presStyleLbl="parChTrans1D2" presStyleIdx="2" presStyleCnt="5"/>
      <dgm:spPr/>
      <dgm:t>
        <a:bodyPr/>
        <a:lstStyle/>
        <a:p>
          <a:endParaRPr lang="pl-PL"/>
        </a:p>
      </dgm:t>
    </dgm:pt>
    <dgm:pt modelId="{8B18CA34-7149-4152-8CF3-F225F3B4533A}" type="pres">
      <dgm:prSet presAssocID="{674943E9-5FA5-4C3E-80CC-7BD8F4921C25}" presName="root2" presStyleCnt="0"/>
      <dgm:spPr/>
    </dgm:pt>
    <dgm:pt modelId="{E5B9FCA2-56BC-4D45-BEEF-ABD7160D566A}" type="pres">
      <dgm:prSet presAssocID="{674943E9-5FA5-4C3E-80CC-7BD8F4921C25}" presName="LevelTwoTextNode" presStyleLbl="node2" presStyleIdx="2" presStyleCnt="5" custScaleX="287073">
        <dgm:presLayoutVars>
          <dgm:chPref val="3"/>
        </dgm:presLayoutVars>
      </dgm:prSet>
      <dgm:spPr/>
      <dgm:t>
        <a:bodyPr/>
        <a:lstStyle/>
        <a:p>
          <a:endParaRPr lang="pl-PL"/>
        </a:p>
      </dgm:t>
    </dgm:pt>
    <dgm:pt modelId="{0DB1AD14-3EFB-4A8B-A54E-7365FE1459CE}" type="pres">
      <dgm:prSet presAssocID="{674943E9-5FA5-4C3E-80CC-7BD8F4921C25}" presName="level3hierChild" presStyleCnt="0"/>
      <dgm:spPr/>
    </dgm:pt>
    <dgm:pt modelId="{FA392D93-1AEC-4ECB-8942-7A37D82A0BB0}" type="pres">
      <dgm:prSet presAssocID="{0BAA0776-D0BA-47BE-9C93-C5B68C19CD3A}" presName="conn2-1" presStyleLbl="parChTrans1D2" presStyleIdx="3" presStyleCnt="5"/>
      <dgm:spPr/>
    </dgm:pt>
    <dgm:pt modelId="{E485EC49-99D3-42AF-9000-1227D39A0D94}" type="pres">
      <dgm:prSet presAssocID="{0BAA0776-D0BA-47BE-9C93-C5B68C19CD3A}" presName="connTx" presStyleLbl="parChTrans1D2" presStyleIdx="3" presStyleCnt="5"/>
      <dgm:spPr/>
    </dgm:pt>
    <dgm:pt modelId="{09F3700F-B62E-4B48-874D-D28B5CC28174}" type="pres">
      <dgm:prSet presAssocID="{DCE7DCE9-E61E-4AA5-9025-97A60861C927}" presName="root2" presStyleCnt="0"/>
      <dgm:spPr/>
    </dgm:pt>
    <dgm:pt modelId="{BA3D0A8C-B9D2-4D1C-843A-897B2C9CB828}" type="pres">
      <dgm:prSet presAssocID="{DCE7DCE9-E61E-4AA5-9025-97A60861C927}" presName="LevelTwoTextNode" presStyleLbl="node2" presStyleIdx="3" presStyleCnt="5" custScaleX="285821">
        <dgm:presLayoutVars>
          <dgm:chPref val="3"/>
        </dgm:presLayoutVars>
      </dgm:prSet>
      <dgm:spPr/>
    </dgm:pt>
    <dgm:pt modelId="{F526B673-9A28-43C9-BFAB-870A7F24ED93}" type="pres">
      <dgm:prSet presAssocID="{DCE7DCE9-E61E-4AA5-9025-97A60861C927}" presName="level3hierChild" presStyleCnt="0"/>
      <dgm:spPr/>
    </dgm:pt>
    <dgm:pt modelId="{AA496748-33EF-4D47-9191-0331D06A9E2F}" type="pres">
      <dgm:prSet presAssocID="{701E6911-9BF8-486D-94AA-996FBB974790}" presName="conn2-1" presStyleLbl="parChTrans1D2" presStyleIdx="4" presStyleCnt="5"/>
      <dgm:spPr/>
    </dgm:pt>
    <dgm:pt modelId="{4A585444-0B34-4051-9BC8-75C387B9FC42}" type="pres">
      <dgm:prSet presAssocID="{701E6911-9BF8-486D-94AA-996FBB974790}" presName="connTx" presStyleLbl="parChTrans1D2" presStyleIdx="4" presStyleCnt="5"/>
      <dgm:spPr/>
    </dgm:pt>
    <dgm:pt modelId="{3645429F-AAEB-4583-8DA0-BC447B34B594}" type="pres">
      <dgm:prSet presAssocID="{14EE30CC-1D8E-4EAA-B4FD-39733AE5A176}" presName="root2" presStyleCnt="0"/>
      <dgm:spPr/>
    </dgm:pt>
    <dgm:pt modelId="{EE6CF0F2-7841-436C-8AF7-CA05D6049D79}" type="pres">
      <dgm:prSet presAssocID="{14EE30CC-1D8E-4EAA-B4FD-39733AE5A176}" presName="LevelTwoTextNode" presStyleLbl="node2" presStyleIdx="4" presStyleCnt="5" custScaleX="285999" custLinFactNeighborX="6912" custLinFactNeighborY="180">
        <dgm:presLayoutVars>
          <dgm:chPref val="3"/>
        </dgm:presLayoutVars>
      </dgm:prSet>
      <dgm:spPr/>
    </dgm:pt>
    <dgm:pt modelId="{89904878-7BDB-4BC9-9CD9-E0FB1749C21A}" type="pres">
      <dgm:prSet presAssocID="{14EE30CC-1D8E-4EAA-B4FD-39733AE5A176}" presName="level3hierChild" presStyleCnt="0"/>
      <dgm:spPr/>
    </dgm:pt>
  </dgm:ptLst>
  <dgm:cxnLst>
    <dgm:cxn modelId="{9B7065FA-E31F-43DE-ACF9-3D9E13A850D0}" type="presOf" srcId="{6BFD6AF8-FA2C-424C-9855-D008E3D21316}" destId="{9440E35A-F143-464D-8CA4-3CECC4402452}" srcOrd="1" destOrd="0" presId="urn:microsoft.com/office/officeart/2005/8/layout/hierarchy2"/>
    <dgm:cxn modelId="{7257FB58-02B0-4FBB-AF06-AE98223C3821}" type="presOf" srcId="{F971485C-0D13-4872-BEBF-9BE390F44E71}" destId="{47B467D0-6AE8-4942-B5AB-8D84880E6F03}" srcOrd="0" destOrd="0" presId="urn:microsoft.com/office/officeart/2005/8/layout/hierarchy2"/>
    <dgm:cxn modelId="{78CBBA3B-79A1-46FD-A32B-2DE7C5DDE44F}" type="presOf" srcId="{28674630-A3C0-4CA9-94FF-0BF54CC48212}" destId="{C70321DD-D664-4C8D-B143-5F7679139C0F}" srcOrd="0" destOrd="0" presId="urn:microsoft.com/office/officeart/2005/8/layout/hierarchy2"/>
    <dgm:cxn modelId="{02856415-3043-47A5-AF63-7A2561C61AFC}" type="presOf" srcId="{9D359C24-0A6B-4968-A007-124B4AD00CBB}" destId="{B7BDE68C-6EF0-4C6C-A8E9-4858F8AD9F26}" srcOrd="1" destOrd="0" presId="urn:microsoft.com/office/officeart/2005/8/layout/hierarchy2"/>
    <dgm:cxn modelId="{7BF8FB0D-98A9-4DE5-B60C-7B81FA01E54F}" type="presOf" srcId="{0BAA0776-D0BA-47BE-9C93-C5B68C19CD3A}" destId="{FA392D93-1AEC-4ECB-8942-7A37D82A0BB0}" srcOrd="0" destOrd="0" presId="urn:microsoft.com/office/officeart/2005/8/layout/hierarchy2"/>
    <dgm:cxn modelId="{CAE2250F-7736-4461-A1DA-96B3A11AC9AE}" type="presOf" srcId="{DCE7DCE9-E61E-4AA5-9025-97A60861C927}" destId="{BA3D0A8C-B9D2-4D1C-843A-897B2C9CB828}" srcOrd="0" destOrd="0" presId="urn:microsoft.com/office/officeart/2005/8/layout/hierarchy2"/>
    <dgm:cxn modelId="{ED68FACC-EF71-434E-8411-BDD5A4AB3705}" srcId="{F971485C-0D13-4872-BEBF-9BE390F44E71}" destId="{14EE30CC-1D8E-4EAA-B4FD-39733AE5A176}" srcOrd="4" destOrd="0" parTransId="{701E6911-9BF8-486D-94AA-996FBB974790}" sibTransId="{0E81A6BC-2DDE-4732-8C5A-F2735A205954}"/>
    <dgm:cxn modelId="{6539FCC7-9094-49DC-B978-CE9862B228E5}" type="presOf" srcId="{3EB12CE7-DB01-4E1F-A0BA-1DCD7FA2FAC8}" destId="{31E7693D-6BA2-427B-B5C5-530144F7B6A8}" srcOrd="0" destOrd="0" presId="urn:microsoft.com/office/officeart/2005/8/layout/hierarchy2"/>
    <dgm:cxn modelId="{448C46F9-E81B-4765-B96A-6D3D97E7C45A}" type="presOf" srcId="{0BAA0776-D0BA-47BE-9C93-C5B68C19CD3A}" destId="{E485EC49-99D3-42AF-9000-1227D39A0D94}" srcOrd="1" destOrd="0" presId="urn:microsoft.com/office/officeart/2005/8/layout/hierarchy2"/>
    <dgm:cxn modelId="{988F2918-6F0D-4F77-AB99-F07C21AC93DB}" type="presOf" srcId="{28674630-A3C0-4CA9-94FF-0BF54CC48212}" destId="{EB821E64-B013-43EC-B6AE-A8790CCBC434}" srcOrd="1" destOrd="0" presId="urn:microsoft.com/office/officeart/2005/8/layout/hierarchy2"/>
    <dgm:cxn modelId="{411055DF-A0C2-4639-BFB5-E25EAB302F6F}" type="presOf" srcId="{8FF37C37-91F7-40C9-937D-91A9EFDC023F}" destId="{16C3E74F-E500-435C-AD5E-AFAF1C320937}" srcOrd="0" destOrd="0" presId="urn:microsoft.com/office/officeart/2005/8/layout/hierarchy2"/>
    <dgm:cxn modelId="{69FDC99D-3DBC-4EA5-BD23-15BCFBF5F554}" srcId="{F971485C-0D13-4872-BEBF-9BE390F44E71}" destId="{1024FE57-1F73-46B2-8BED-876F3628D1EA}" srcOrd="0" destOrd="0" parTransId="{6BFD6AF8-FA2C-424C-9855-D008E3D21316}" sibTransId="{2C5D9009-970B-4122-B5C7-B3F16F74735C}"/>
    <dgm:cxn modelId="{79250853-047F-4D08-966F-DA0076806D61}" type="presOf" srcId="{701E6911-9BF8-486D-94AA-996FBB974790}" destId="{AA496748-33EF-4D47-9191-0331D06A9E2F}" srcOrd="0" destOrd="0" presId="urn:microsoft.com/office/officeart/2005/8/layout/hierarchy2"/>
    <dgm:cxn modelId="{9D5203D0-DEC7-4FAA-9D1C-69CED218C810}" srcId="{8FF37C37-91F7-40C9-937D-91A9EFDC023F}" destId="{F971485C-0D13-4872-BEBF-9BE390F44E71}" srcOrd="0" destOrd="0" parTransId="{4C5BAF98-BA5C-4205-B4B1-FE154A96810A}" sibTransId="{FAC91703-C074-4804-9CD6-CFDB41D4E837}"/>
    <dgm:cxn modelId="{75131ED5-C006-4098-998B-4DB834EFE105}" type="presOf" srcId="{14EE30CC-1D8E-4EAA-B4FD-39733AE5A176}" destId="{EE6CF0F2-7841-436C-8AF7-CA05D6049D79}" srcOrd="0" destOrd="0" presId="urn:microsoft.com/office/officeart/2005/8/layout/hierarchy2"/>
    <dgm:cxn modelId="{5AC419BA-2D2A-4DB2-B8E9-FEFB78DFCE7E}" type="presOf" srcId="{701E6911-9BF8-486D-94AA-996FBB974790}" destId="{4A585444-0B34-4051-9BC8-75C387B9FC42}" srcOrd="1" destOrd="0" presId="urn:microsoft.com/office/officeart/2005/8/layout/hierarchy2"/>
    <dgm:cxn modelId="{E9D31AFE-1EE1-45A4-BD09-D10E4D2D1CA1}" srcId="{F971485C-0D13-4872-BEBF-9BE390F44E71}" destId="{674943E9-5FA5-4C3E-80CC-7BD8F4921C25}" srcOrd="2" destOrd="0" parTransId="{28674630-A3C0-4CA9-94FF-0BF54CC48212}" sibTransId="{29E98CD4-DBF1-42D2-A1D1-54FBD1426666}"/>
    <dgm:cxn modelId="{21C38C72-8D7B-444E-B9F1-CCF4E8B0F251}" type="presOf" srcId="{9D359C24-0A6B-4968-A007-124B4AD00CBB}" destId="{013D8A72-ADD5-4A2A-983F-E682E01B8E71}" srcOrd="0" destOrd="0" presId="urn:microsoft.com/office/officeart/2005/8/layout/hierarchy2"/>
    <dgm:cxn modelId="{9733C039-CF4A-431A-809F-8E1C434930AA}" srcId="{F971485C-0D13-4872-BEBF-9BE390F44E71}" destId="{DCE7DCE9-E61E-4AA5-9025-97A60861C927}" srcOrd="3" destOrd="0" parTransId="{0BAA0776-D0BA-47BE-9C93-C5B68C19CD3A}" sibTransId="{B324631E-6DDC-4101-8C2E-86D3A32C48E0}"/>
    <dgm:cxn modelId="{DBF3AE99-06E8-4949-9F3A-112CE5EC8416}" type="presOf" srcId="{1024FE57-1F73-46B2-8BED-876F3628D1EA}" destId="{704449BE-B4BF-4825-8F0E-D2D7FB4BF092}" srcOrd="0" destOrd="0" presId="urn:microsoft.com/office/officeart/2005/8/layout/hierarchy2"/>
    <dgm:cxn modelId="{8EC1D840-E08B-4D6D-9404-D078D775D63C}" type="presOf" srcId="{6BFD6AF8-FA2C-424C-9855-D008E3D21316}" destId="{C2DD8FBE-A6C8-4070-9F9D-45B2A4052CA6}" srcOrd="0" destOrd="0" presId="urn:microsoft.com/office/officeart/2005/8/layout/hierarchy2"/>
    <dgm:cxn modelId="{DF4977FE-D1EB-49A0-A79C-617DE163B462}" type="presOf" srcId="{674943E9-5FA5-4C3E-80CC-7BD8F4921C25}" destId="{E5B9FCA2-56BC-4D45-BEEF-ABD7160D566A}" srcOrd="0" destOrd="0" presId="urn:microsoft.com/office/officeart/2005/8/layout/hierarchy2"/>
    <dgm:cxn modelId="{0F0F568E-157C-4C5C-945A-600080427B05}" srcId="{F971485C-0D13-4872-BEBF-9BE390F44E71}" destId="{3EB12CE7-DB01-4E1F-A0BA-1DCD7FA2FAC8}" srcOrd="1" destOrd="0" parTransId="{9D359C24-0A6B-4968-A007-124B4AD00CBB}" sibTransId="{84BF5B13-F41E-4664-BBF6-82E5F8729598}"/>
    <dgm:cxn modelId="{0D98A7EC-9CE3-4D70-B11B-862E25BDA444}" type="presParOf" srcId="{16C3E74F-E500-435C-AD5E-AFAF1C320937}" destId="{B4904DBF-C7E5-4A96-8145-028776F834F2}" srcOrd="0" destOrd="0" presId="urn:microsoft.com/office/officeart/2005/8/layout/hierarchy2"/>
    <dgm:cxn modelId="{2FDD5FB2-FB11-4BBD-BBF4-69298F9901E9}" type="presParOf" srcId="{B4904DBF-C7E5-4A96-8145-028776F834F2}" destId="{47B467D0-6AE8-4942-B5AB-8D84880E6F03}" srcOrd="0" destOrd="0" presId="urn:microsoft.com/office/officeart/2005/8/layout/hierarchy2"/>
    <dgm:cxn modelId="{80882B07-EF48-4E80-AE5D-2FE8E024192F}" type="presParOf" srcId="{B4904DBF-C7E5-4A96-8145-028776F834F2}" destId="{236FCCC2-205B-4429-9D04-0460EEF04FA8}" srcOrd="1" destOrd="0" presId="urn:microsoft.com/office/officeart/2005/8/layout/hierarchy2"/>
    <dgm:cxn modelId="{047815FF-E09A-4A97-8A59-4E45D3236FBA}" type="presParOf" srcId="{236FCCC2-205B-4429-9D04-0460EEF04FA8}" destId="{C2DD8FBE-A6C8-4070-9F9D-45B2A4052CA6}" srcOrd="0" destOrd="0" presId="urn:microsoft.com/office/officeart/2005/8/layout/hierarchy2"/>
    <dgm:cxn modelId="{EB0041E2-8337-4D64-9BBF-8F375E114B83}" type="presParOf" srcId="{C2DD8FBE-A6C8-4070-9F9D-45B2A4052CA6}" destId="{9440E35A-F143-464D-8CA4-3CECC4402452}" srcOrd="0" destOrd="0" presId="urn:microsoft.com/office/officeart/2005/8/layout/hierarchy2"/>
    <dgm:cxn modelId="{5F3FACF1-A4E7-4761-B999-383E81FC070A}" type="presParOf" srcId="{236FCCC2-205B-4429-9D04-0460EEF04FA8}" destId="{7028568B-72DB-4252-BB62-B99EA74DFD9F}" srcOrd="1" destOrd="0" presId="urn:microsoft.com/office/officeart/2005/8/layout/hierarchy2"/>
    <dgm:cxn modelId="{3492EED6-CD20-405A-9869-DF8B5EA5BFD3}" type="presParOf" srcId="{7028568B-72DB-4252-BB62-B99EA74DFD9F}" destId="{704449BE-B4BF-4825-8F0E-D2D7FB4BF092}" srcOrd="0" destOrd="0" presId="urn:microsoft.com/office/officeart/2005/8/layout/hierarchy2"/>
    <dgm:cxn modelId="{8E825ECC-BA0A-485B-B3EC-7FF7AA465C59}" type="presParOf" srcId="{7028568B-72DB-4252-BB62-B99EA74DFD9F}" destId="{90319D49-126B-435A-8A3E-2BEF38B1DDEE}" srcOrd="1" destOrd="0" presId="urn:microsoft.com/office/officeart/2005/8/layout/hierarchy2"/>
    <dgm:cxn modelId="{02E871B4-6772-4A39-AA86-5A2F6880BE76}" type="presParOf" srcId="{236FCCC2-205B-4429-9D04-0460EEF04FA8}" destId="{013D8A72-ADD5-4A2A-983F-E682E01B8E71}" srcOrd="2" destOrd="0" presId="urn:microsoft.com/office/officeart/2005/8/layout/hierarchy2"/>
    <dgm:cxn modelId="{756CA10A-F0ED-4D46-94BD-54D394A9BB30}" type="presParOf" srcId="{013D8A72-ADD5-4A2A-983F-E682E01B8E71}" destId="{B7BDE68C-6EF0-4C6C-A8E9-4858F8AD9F26}" srcOrd="0" destOrd="0" presId="urn:microsoft.com/office/officeart/2005/8/layout/hierarchy2"/>
    <dgm:cxn modelId="{59A8B89A-19E8-486B-B96F-56B1C0A0A426}" type="presParOf" srcId="{236FCCC2-205B-4429-9D04-0460EEF04FA8}" destId="{AB65C808-B744-4FE2-B213-0C7859AFCC43}" srcOrd="3" destOrd="0" presId="urn:microsoft.com/office/officeart/2005/8/layout/hierarchy2"/>
    <dgm:cxn modelId="{7A676BBB-6C43-467C-B95F-819DC7CD0672}" type="presParOf" srcId="{AB65C808-B744-4FE2-B213-0C7859AFCC43}" destId="{31E7693D-6BA2-427B-B5C5-530144F7B6A8}" srcOrd="0" destOrd="0" presId="urn:microsoft.com/office/officeart/2005/8/layout/hierarchy2"/>
    <dgm:cxn modelId="{4491516B-7204-477E-A40D-4650F3EE7BE4}" type="presParOf" srcId="{AB65C808-B744-4FE2-B213-0C7859AFCC43}" destId="{1DFC4A5C-7478-4B53-8174-EB2473A6E1CE}" srcOrd="1" destOrd="0" presId="urn:microsoft.com/office/officeart/2005/8/layout/hierarchy2"/>
    <dgm:cxn modelId="{E0FC0F34-772C-468C-945D-ED68EEB8A943}" type="presParOf" srcId="{236FCCC2-205B-4429-9D04-0460EEF04FA8}" destId="{C70321DD-D664-4C8D-B143-5F7679139C0F}" srcOrd="4" destOrd="0" presId="urn:microsoft.com/office/officeart/2005/8/layout/hierarchy2"/>
    <dgm:cxn modelId="{570DF736-100A-4A58-B58B-4FB39EBDE6DC}" type="presParOf" srcId="{C70321DD-D664-4C8D-B143-5F7679139C0F}" destId="{EB821E64-B013-43EC-B6AE-A8790CCBC434}" srcOrd="0" destOrd="0" presId="urn:microsoft.com/office/officeart/2005/8/layout/hierarchy2"/>
    <dgm:cxn modelId="{EFBFDA9D-11BC-4E02-986F-65D3666CCA66}" type="presParOf" srcId="{236FCCC2-205B-4429-9D04-0460EEF04FA8}" destId="{8B18CA34-7149-4152-8CF3-F225F3B4533A}" srcOrd="5" destOrd="0" presId="urn:microsoft.com/office/officeart/2005/8/layout/hierarchy2"/>
    <dgm:cxn modelId="{97499087-2ADB-4632-A262-F9C687A284C6}" type="presParOf" srcId="{8B18CA34-7149-4152-8CF3-F225F3B4533A}" destId="{E5B9FCA2-56BC-4D45-BEEF-ABD7160D566A}" srcOrd="0" destOrd="0" presId="urn:microsoft.com/office/officeart/2005/8/layout/hierarchy2"/>
    <dgm:cxn modelId="{EADAC726-1483-4A20-BE15-54E244346571}" type="presParOf" srcId="{8B18CA34-7149-4152-8CF3-F225F3B4533A}" destId="{0DB1AD14-3EFB-4A8B-A54E-7365FE1459CE}" srcOrd="1" destOrd="0" presId="urn:microsoft.com/office/officeart/2005/8/layout/hierarchy2"/>
    <dgm:cxn modelId="{DD8FA70A-3072-4D25-9472-6C75A01AFC74}" type="presParOf" srcId="{236FCCC2-205B-4429-9D04-0460EEF04FA8}" destId="{FA392D93-1AEC-4ECB-8942-7A37D82A0BB0}" srcOrd="6" destOrd="0" presId="urn:microsoft.com/office/officeart/2005/8/layout/hierarchy2"/>
    <dgm:cxn modelId="{BD2CA44A-83D6-401E-A294-53F8B91B3B76}" type="presParOf" srcId="{FA392D93-1AEC-4ECB-8942-7A37D82A0BB0}" destId="{E485EC49-99D3-42AF-9000-1227D39A0D94}" srcOrd="0" destOrd="0" presId="urn:microsoft.com/office/officeart/2005/8/layout/hierarchy2"/>
    <dgm:cxn modelId="{79BDB6CF-FD4C-447C-9419-1CFB7BFA6377}" type="presParOf" srcId="{236FCCC2-205B-4429-9D04-0460EEF04FA8}" destId="{09F3700F-B62E-4B48-874D-D28B5CC28174}" srcOrd="7" destOrd="0" presId="urn:microsoft.com/office/officeart/2005/8/layout/hierarchy2"/>
    <dgm:cxn modelId="{9A8FBBFA-7E1E-45BC-8BFA-A93315ABBCB2}" type="presParOf" srcId="{09F3700F-B62E-4B48-874D-D28B5CC28174}" destId="{BA3D0A8C-B9D2-4D1C-843A-897B2C9CB828}" srcOrd="0" destOrd="0" presId="urn:microsoft.com/office/officeart/2005/8/layout/hierarchy2"/>
    <dgm:cxn modelId="{3C3C2D56-FD2A-466B-964E-D567621EF7FD}" type="presParOf" srcId="{09F3700F-B62E-4B48-874D-D28B5CC28174}" destId="{F526B673-9A28-43C9-BFAB-870A7F24ED93}" srcOrd="1" destOrd="0" presId="urn:microsoft.com/office/officeart/2005/8/layout/hierarchy2"/>
    <dgm:cxn modelId="{6A90E71F-861D-415D-B74A-2F54F546A159}" type="presParOf" srcId="{236FCCC2-205B-4429-9D04-0460EEF04FA8}" destId="{AA496748-33EF-4D47-9191-0331D06A9E2F}" srcOrd="8" destOrd="0" presId="urn:microsoft.com/office/officeart/2005/8/layout/hierarchy2"/>
    <dgm:cxn modelId="{42CB2B76-513F-4226-B4AF-3716301A9B59}" type="presParOf" srcId="{AA496748-33EF-4D47-9191-0331D06A9E2F}" destId="{4A585444-0B34-4051-9BC8-75C387B9FC42}" srcOrd="0" destOrd="0" presId="urn:microsoft.com/office/officeart/2005/8/layout/hierarchy2"/>
    <dgm:cxn modelId="{A2010392-6D54-4CC6-9238-3E9E9FA1334C}" type="presParOf" srcId="{236FCCC2-205B-4429-9D04-0460EEF04FA8}" destId="{3645429F-AAEB-4583-8DA0-BC447B34B594}" srcOrd="9" destOrd="0" presId="urn:microsoft.com/office/officeart/2005/8/layout/hierarchy2"/>
    <dgm:cxn modelId="{8095EE95-8925-4379-AAB6-9388860F9398}" type="presParOf" srcId="{3645429F-AAEB-4583-8DA0-BC447B34B594}" destId="{EE6CF0F2-7841-436C-8AF7-CA05D6049D79}" srcOrd="0" destOrd="0" presId="urn:microsoft.com/office/officeart/2005/8/layout/hierarchy2"/>
    <dgm:cxn modelId="{EB8D078B-4FAA-46D0-B373-4F1DF9D9A5F8}" type="presParOf" srcId="{3645429F-AAEB-4583-8DA0-BC447B34B594}" destId="{89904878-7BDB-4BC9-9CD9-E0FB1749C2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F37C37-91F7-40C9-937D-91A9EFDC023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pl-PL"/>
        </a:p>
      </dgm:t>
    </dgm:pt>
    <dgm:pt modelId="{F971485C-0D13-4872-BEBF-9BE390F44E71}">
      <dgm:prSet phldrT="[Tekst]" custT="1"/>
      <dgm:spPr/>
      <dgm:t>
        <a:bodyPr/>
        <a:lstStyle/>
        <a:p>
          <a:r>
            <a:rPr lang="pl-PL" sz="1800" b="1" dirty="0" smtClean="0">
              <a:solidFill>
                <a:schemeClr val="bg1"/>
              </a:solidFill>
              <a:latin typeface="Arial" panose="020B0604020202020204" pitchFamily="34" charset="0"/>
              <a:cs typeface="Arial" panose="020B0604020202020204" pitchFamily="34" charset="0"/>
            </a:rPr>
            <a:t>3. Lepiej funkcjonująca lokalna gospodarka i rozwinięty rynek pracy</a:t>
          </a:r>
          <a:endParaRPr lang="pl-PL" sz="1800" b="1" dirty="0">
            <a:solidFill>
              <a:schemeClr val="bg1"/>
            </a:solidFill>
          </a:endParaRPr>
        </a:p>
      </dgm:t>
    </dgm:pt>
    <dgm:pt modelId="{4C5BAF98-BA5C-4205-B4B1-FE154A96810A}" type="parTrans" cxnId="{9D5203D0-DEC7-4FAA-9D1C-69CED218C810}">
      <dgm:prSet/>
      <dgm:spPr/>
      <dgm:t>
        <a:bodyPr/>
        <a:lstStyle/>
        <a:p>
          <a:endParaRPr lang="pl-PL" sz="3200"/>
        </a:p>
      </dgm:t>
    </dgm:pt>
    <dgm:pt modelId="{FAC91703-C074-4804-9CD6-CFDB41D4E837}" type="sibTrans" cxnId="{9D5203D0-DEC7-4FAA-9D1C-69CED218C810}">
      <dgm:prSet/>
      <dgm:spPr/>
      <dgm:t>
        <a:bodyPr/>
        <a:lstStyle/>
        <a:p>
          <a:endParaRPr lang="pl-PL" sz="3200"/>
        </a:p>
      </dgm:t>
    </dgm:pt>
    <dgm:pt modelId="{1024FE57-1F73-46B2-8BED-876F3628D1EA}">
      <dgm:prSet phldrT="[Tekst]" custT="1"/>
      <dgm:spPr/>
      <dgm:t>
        <a:bodyPr/>
        <a:lstStyle/>
        <a:p>
          <a:pPr algn="l"/>
          <a:r>
            <a:rPr lang="pl-PL" sz="1800" dirty="0" smtClean="0">
              <a:latin typeface="Arial" panose="020B0604020202020204" pitchFamily="34" charset="0"/>
              <a:cs typeface="Arial" panose="020B0604020202020204" pitchFamily="34" charset="0"/>
            </a:rPr>
            <a:t>3.1. Rozwój lokalnej przedsiębiorczości oraz rozbudowa infrastruktury poprawiającej atrakcyjność inwestycyjną gminy</a:t>
          </a:r>
          <a:endParaRPr lang="pl-PL" sz="1800" dirty="0"/>
        </a:p>
      </dgm:t>
    </dgm:pt>
    <dgm:pt modelId="{6BFD6AF8-FA2C-424C-9855-D008E3D21316}" type="parTrans" cxnId="{69FDC99D-3DBC-4EA5-BD23-15BCFBF5F554}">
      <dgm:prSet custT="1"/>
      <dgm:spPr/>
      <dgm:t>
        <a:bodyPr/>
        <a:lstStyle/>
        <a:p>
          <a:endParaRPr lang="pl-PL" sz="1050"/>
        </a:p>
      </dgm:t>
    </dgm:pt>
    <dgm:pt modelId="{2C5D9009-970B-4122-B5C7-B3F16F74735C}" type="sibTrans" cxnId="{69FDC99D-3DBC-4EA5-BD23-15BCFBF5F554}">
      <dgm:prSet/>
      <dgm:spPr/>
      <dgm:t>
        <a:bodyPr/>
        <a:lstStyle/>
        <a:p>
          <a:endParaRPr lang="pl-PL" sz="3200"/>
        </a:p>
      </dgm:t>
    </dgm:pt>
    <dgm:pt modelId="{3EB12CE7-DB01-4E1F-A0BA-1DCD7FA2FAC8}">
      <dgm:prSet custT="1"/>
      <dgm:spPr/>
      <dgm:t>
        <a:bodyPr/>
        <a:lstStyle/>
        <a:p>
          <a:pPr algn="l"/>
          <a:r>
            <a:rPr lang="pl-PL" sz="1800" dirty="0" smtClean="0">
              <a:latin typeface="Arial" panose="020B0604020202020204" pitchFamily="34" charset="0"/>
              <a:cs typeface="Arial" panose="020B0604020202020204" pitchFamily="34" charset="0"/>
            </a:rPr>
            <a:t>3.2. Wsparcie rozwoju nowoczesnego rolnictwa</a:t>
          </a:r>
          <a:endParaRPr lang="pl-PL" sz="1800" dirty="0"/>
        </a:p>
      </dgm:t>
    </dgm:pt>
    <dgm:pt modelId="{9D359C24-0A6B-4968-A007-124B4AD00CBB}" type="parTrans" cxnId="{0F0F568E-157C-4C5C-945A-600080427B05}">
      <dgm:prSet custT="1"/>
      <dgm:spPr/>
      <dgm:t>
        <a:bodyPr/>
        <a:lstStyle/>
        <a:p>
          <a:endParaRPr lang="pl-PL" sz="900"/>
        </a:p>
      </dgm:t>
    </dgm:pt>
    <dgm:pt modelId="{84BF5B13-F41E-4664-BBF6-82E5F8729598}" type="sibTrans" cxnId="{0F0F568E-157C-4C5C-945A-600080427B05}">
      <dgm:prSet/>
      <dgm:spPr/>
      <dgm:t>
        <a:bodyPr/>
        <a:lstStyle/>
        <a:p>
          <a:endParaRPr lang="pl-PL" sz="3200"/>
        </a:p>
      </dgm:t>
    </dgm:pt>
    <dgm:pt modelId="{674943E9-5FA5-4C3E-80CC-7BD8F4921C25}">
      <dgm:prSet custT="1"/>
      <dgm:spPr/>
      <dgm:t>
        <a:bodyPr/>
        <a:lstStyle/>
        <a:p>
          <a:pPr algn="l"/>
          <a:r>
            <a:rPr lang="pl-PL" sz="1800" dirty="0" smtClean="0">
              <a:latin typeface="Arial" panose="020B0604020202020204" pitchFamily="34" charset="0"/>
              <a:cs typeface="Arial" panose="020B0604020202020204" pitchFamily="34" charset="0"/>
            </a:rPr>
            <a:t>3.3. Rozwój turystyki w oparciu o potencjał kulturowy i przyrodniczy oraz istniejącą infrastrukturę</a:t>
          </a:r>
          <a:endParaRPr lang="pl-PL" sz="1800" dirty="0"/>
        </a:p>
      </dgm:t>
    </dgm:pt>
    <dgm:pt modelId="{28674630-A3C0-4CA9-94FF-0BF54CC48212}" type="parTrans" cxnId="{E9D31AFE-1EE1-45A4-BD09-D10E4D2D1CA1}">
      <dgm:prSet custT="1"/>
      <dgm:spPr/>
      <dgm:t>
        <a:bodyPr/>
        <a:lstStyle/>
        <a:p>
          <a:endParaRPr lang="pl-PL" sz="900"/>
        </a:p>
      </dgm:t>
    </dgm:pt>
    <dgm:pt modelId="{29E98CD4-DBF1-42D2-A1D1-54FBD1426666}" type="sibTrans" cxnId="{E9D31AFE-1EE1-45A4-BD09-D10E4D2D1CA1}">
      <dgm:prSet/>
      <dgm:spPr/>
      <dgm:t>
        <a:bodyPr/>
        <a:lstStyle/>
        <a:p>
          <a:endParaRPr lang="pl-PL" sz="3200"/>
        </a:p>
      </dgm:t>
    </dgm:pt>
    <dgm:pt modelId="{A55BDE07-B3CA-4575-8215-043EC3F9CFA7}">
      <dgm:prSet custT="1"/>
      <dgm:spPr/>
      <dgm:t>
        <a:bodyPr/>
        <a:lstStyle/>
        <a:p>
          <a:pPr algn="l"/>
          <a:r>
            <a:rPr lang="pl-PL" sz="1800" dirty="0" smtClean="0">
              <a:solidFill>
                <a:schemeClr val="bg1"/>
              </a:solidFill>
              <a:latin typeface="Arial" panose="020B0604020202020204" pitchFamily="34" charset="0"/>
              <a:cs typeface="Arial" panose="020B0604020202020204" pitchFamily="34" charset="0"/>
            </a:rPr>
            <a:t>3.4. Rozwój cyfryzacji administracji publicznej i e-usług dla społeczeństwa</a:t>
          </a:r>
          <a:endParaRPr lang="pl-PL" sz="1800" dirty="0">
            <a:solidFill>
              <a:schemeClr val="bg1"/>
            </a:solidFill>
            <a:latin typeface="Arial" panose="020B0604020202020204" pitchFamily="34" charset="0"/>
            <a:cs typeface="Arial" panose="020B0604020202020204" pitchFamily="34" charset="0"/>
          </a:endParaRPr>
        </a:p>
      </dgm:t>
    </dgm:pt>
    <dgm:pt modelId="{E4D46639-DF5D-4EE8-94F3-2E24976C851D}" type="parTrans" cxnId="{79F184A7-B46B-4977-98B3-92428EFC29AA}">
      <dgm:prSet/>
      <dgm:spPr/>
      <dgm:t>
        <a:bodyPr/>
        <a:lstStyle/>
        <a:p>
          <a:endParaRPr lang="pl-PL"/>
        </a:p>
      </dgm:t>
    </dgm:pt>
    <dgm:pt modelId="{41350E06-7E87-4654-831F-A572D0FDD204}" type="sibTrans" cxnId="{79F184A7-B46B-4977-98B3-92428EFC29AA}">
      <dgm:prSet/>
      <dgm:spPr/>
      <dgm:t>
        <a:bodyPr/>
        <a:lstStyle/>
        <a:p>
          <a:endParaRPr lang="pl-PL"/>
        </a:p>
      </dgm:t>
    </dgm:pt>
    <dgm:pt modelId="{16C3E74F-E500-435C-AD5E-AFAF1C320937}" type="pres">
      <dgm:prSet presAssocID="{8FF37C37-91F7-40C9-937D-91A9EFDC023F}" presName="diagram" presStyleCnt="0">
        <dgm:presLayoutVars>
          <dgm:chPref val="1"/>
          <dgm:dir/>
          <dgm:animOne val="branch"/>
          <dgm:animLvl val="lvl"/>
          <dgm:resizeHandles val="exact"/>
        </dgm:presLayoutVars>
      </dgm:prSet>
      <dgm:spPr/>
      <dgm:t>
        <a:bodyPr/>
        <a:lstStyle/>
        <a:p>
          <a:endParaRPr lang="pl-PL"/>
        </a:p>
      </dgm:t>
    </dgm:pt>
    <dgm:pt modelId="{B4904DBF-C7E5-4A96-8145-028776F834F2}" type="pres">
      <dgm:prSet presAssocID="{F971485C-0D13-4872-BEBF-9BE390F44E71}" presName="root1" presStyleCnt="0"/>
      <dgm:spPr/>
    </dgm:pt>
    <dgm:pt modelId="{47B467D0-6AE8-4942-B5AB-8D84880E6F03}" type="pres">
      <dgm:prSet presAssocID="{F971485C-0D13-4872-BEBF-9BE390F44E71}" presName="LevelOneTextNode" presStyleLbl="node0" presStyleIdx="0" presStyleCnt="1" custScaleX="172187" custScaleY="254734">
        <dgm:presLayoutVars>
          <dgm:chPref val="3"/>
        </dgm:presLayoutVars>
      </dgm:prSet>
      <dgm:spPr/>
      <dgm:t>
        <a:bodyPr/>
        <a:lstStyle/>
        <a:p>
          <a:endParaRPr lang="pl-PL"/>
        </a:p>
      </dgm:t>
    </dgm:pt>
    <dgm:pt modelId="{236FCCC2-205B-4429-9D04-0460EEF04FA8}" type="pres">
      <dgm:prSet presAssocID="{F971485C-0D13-4872-BEBF-9BE390F44E71}" presName="level2hierChild" presStyleCnt="0"/>
      <dgm:spPr/>
    </dgm:pt>
    <dgm:pt modelId="{C2DD8FBE-A6C8-4070-9F9D-45B2A4052CA6}" type="pres">
      <dgm:prSet presAssocID="{6BFD6AF8-FA2C-424C-9855-D008E3D21316}" presName="conn2-1" presStyleLbl="parChTrans1D2" presStyleIdx="0" presStyleCnt="4"/>
      <dgm:spPr/>
      <dgm:t>
        <a:bodyPr/>
        <a:lstStyle/>
        <a:p>
          <a:endParaRPr lang="pl-PL"/>
        </a:p>
      </dgm:t>
    </dgm:pt>
    <dgm:pt modelId="{9440E35A-F143-464D-8CA4-3CECC4402452}" type="pres">
      <dgm:prSet presAssocID="{6BFD6AF8-FA2C-424C-9855-D008E3D21316}" presName="connTx" presStyleLbl="parChTrans1D2" presStyleIdx="0" presStyleCnt="4"/>
      <dgm:spPr/>
      <dgm:t>
        <a:bodyPr/>
        <a:lstStyle/>
        <a:p>
          <a:endParaRPr lang="pl-PL"/>
        </a:p>
      </dgm:t>
    </dgm:pt>
    <dgm:pt modelId="{7028568B-72DB-4252-BB62-B99EA74DFD9F}" type="pres">
      <dgm:prSet presAssocID="{1024FE57-1F73-46B2-8BED-876F3628D1EA}" presName="root2" presStyleCnt="0"/>
      <dgm:spPr/>
    </dgm:pt>
    <dgm:pt modelId="{704449BE-B4BF-4825-8F0E-D2D7FB4BF092}" type="pres">
      <dgm:prSet presAssocID="{1024FE57-1F73-46B2-8BED-876F3628D1EA}" presName="LevelTwoTextNode" presStyleLbl="node2" presStyleIdx="0" presStyleCnt="4" custScaleX="289420" custScaleY="101926">
        <dgm:presLayoutVars>
          <dgm:chPref val="3"/>
        </dgm:presLayoutVars>
      </dgm:prSet>
      <dgm:spPr/>
      <dgm:t>
        <a:bodyPr/>
        <a:lstStyle/>
        <a:p>
          <a:endParaRPr lang="pl-PL"/>
        </a:p>
      </dgm:t>
    </dgm:pt>
    <dgm:pt modelId="{90319D49-126B-435A-8A3E-2BEF38B1DDEE}" type="pres">
      <dgm:prSet presAssocID="{1024FE57-1F73-46B2-8BED-876F3628D1EA}" presName="level3hierChild" presStyleCnt="0"/>
      <dgm:spPr/>
    </dgm:pt>
    <dgm:pt modelId="{013D8A72-ADD5-4A2A-983F-E682E01B8E71}" type="pres">
      <dgm:prSet presAssocID="{9D359C24-0A6B-4968-A007-124B4AD00CBB}" presName="conn2-1" presStyleLbl="parChTrans1D2" presStyleIdx="1" presStyleCnt="4"/>
      <dgm:spPr/>
      <dgm:t>
        <a:bodyPr/>
        <a:lstStyle/>
        <a:p>
          <a:endParaRPr lang="pl-PL"/>
        </a:p>
      </dgm:t>
    </dgm:pt>
    <dgm:pt modelId="{B7BDE68C-6EF0-4C6C-A8E9-4858F8AD9F26}" type="pres">
      <dgm:prSet presAssocID="{9D359C24-0A6B-4968-A007-124B4AD00CBB}" presName="connTx" presStyleLbl="parChTrans1D2" presStyleIdx="1" presStyleCnt="4"/>
      <dgm:spPr/>
      <dgm:t>
        <a:bodyPr/>
        <a:lstStyle/>
        <a:p>
          <a:endParaRPr lang="pl-PL"/>
        </a:p>
      </dgm:t>
    </dgm:pt>
    <dgm:pt modelId="{AB65C808-B744-4FE2-B213-0C7859AFCC43}" type="pres">
      <dgm:prSet presAssocID="{3EB12CE7-DB01-4E1F-A0BA-1DCD7FA2FAC8}" presName="root2" presStyleCnt="0"/>
      <dgm:spPr/>
    </dgm:pt>
    <dgm:pt modelId="{31E7693D-6BA2-427B-B5C5-530144F7B6A8}" type="pres">
      <dgm:prSet presAssocID="{3EB12CE7-DB01-4E1F-A0BA-1DCD7FA2FAC8}" presName="LevelTwoTextNode" presStyleLbl="node2" presStyleIdx="1" presStyleCnt="4" custScaleX="289039">
        <dgm:presLayoutVars>
          <dgm:chPref val="3"/>
        </dgm:presLayoutVars>
      </dgm:prSet>
      <dgm:spPr/>
      <dgm:t>
        <a:bodyPr/>
        <a:lstStyle/>
        <a:p>
          <a:endParaRPr lang="pl-PL"/>
        </a:p>
      </dgm:t>
    </dgm:pt>
    <dgm:pt modelId="{1DFC4A5C-7478-4B53-8174-EB2473A6E1CE}" type="pres">
      <dgm:prSet presAssocID="{3EB12CE7-DB01-4E1F-A0BA-1DCD7FA2FAC8}" presName="level3hierChild" presStyleCnt="0"/>
      <dgm:spPr/>
    </dgm:pt>
    <dgm:pt modelId="{C70321DD-D664-4C8D-B143-5F7679139C0F}" type="pres">
      <dgm:prSet presAssocID="{28674630-A3C0-4CA9-94FF-0BF54CC48212}" presName="conn2-1" presStyleLbl="parChTrans1D2" presStyleIdx="2" presStyleCnt="4"/>
      <dgm:spPr/>
      <dgm:t>
        <a:bodyPr/>
        <a:lstStyle/>
        <a:p>
          <a:endParaRPr lang="pl-PL"/>
        </a:p>
      </dgm:t>
    </dgm:pt>
    <dgm:pt modelId="{EB821E64-B013-43EC-B6AE-A8790CCBC434}" type="pres">
      <dgm:prSet presAssocID="{28674630-A3C0-4CA9-94FF-0BF54CC48212}" presName="connTx" presStyleLbl="parChTrans1D2" presStyleIdx="2" presStyleCnt="4"/>
      <dgm:spPr/>
      <dgm:t>
        <a:bodyPr/>
        <a:lstStyle/>
        <a:p>
          <a:endParaRPr lang="pl-PL"/>
        </a:p>
      </dgm:t>
    </dgm:pt>
    <dgm:pt modelId="{8B18CA34-7149-4152-8CF3-F225F3B4533A}" type="pres">
      <dgm:prSet presAssocID="{674943E9-5FA5-4C3E-80CC-7BD8F4921C25}" presName="root2" presStyleCnt="0"/>
      <dgm:spPr/>
    </dgm:pt>
    <dgm:pt modelId="{E5B9FCA2-56BC-4D45-BEEF-ABD7160D566A}" type="pres">
      <dgm:prSet presAssocID="{674943E9-5FA5-4C3E-80CC-7BD8F4921C25}" presName="LevelTwoTextNode" presStyleLbl="node2" presStyleIdx="2" presStyleCnt="4" custScaleX="287073">
        <dgm:presLayoutVars>
          <dgm:chPref val="3"/>
        </dgm:presLayoutVars>
      </dgm:prSet>
      <dgm:spPr/>
      <dgm:t>
        <a:bodyPr/>
        <a:lstStyle/>
        <a:p>
          <a:endParaRPr lang="pl-PL"/>
        </a:p>
      </dgm:t>
    </dgm:pt>
    <dgm:pt modelId="{0DB1AD14-3EFB-4A8B-A54E-7365FE1459CE}" type="pres">
      <dgm:prSet presAssocID="{674943E9-5FA5-4C3E-80CC-7BD8F4921C25}" presName="level3hierChild" presStyleCnt="0"/>
      <dgm:spPr/>
    </dgm:pt>
    <dgm:pt modelId="{2A3C6983-2544-41FF-883E-7344BECD5E6F}" type="pres">
      <dgm:prSet presAssocID="{E4D46639-DF5D-4EE8-94F3-2E24976C851D}" presName="conn2-1" presStyleLbl="parChTrans1D2" presStyleIdx="3" presStyleCnt="4"/>
      <dgm:spPr/>
    </dgm:pt>
    <dgm:pt modelId="{6760639A-7B43-4C2B-8BA3-C18740117CEF}" type="pres">
      <dgm:prSet presAssocID="{E4D46639-DF5D-4EE8-94F3-2E24976C851D}" presName="connTx" presStyleLbl="parChTrans1D2" presStyleIdx="3" presStyleCnt="4"/>
      <dgm:spPr/>
    </dgm:pt>
    <dgm:pt modelId="{283E0CEC-F9D8-4491-BD47-F1C34554E397}" type="pres">
      <dgm:prSet presAssocID="{A55BDE07-B3CA-4575-8215-043EC3F9CFA7}" presName="root2" presStyleCnt="0"/>
      <dgm:spPr/>
    </dgm:pt>
    <dgm:pt modelId="{6AD1CE06-43FC-491A-93BF-70BC1ECC3CCF}" type="pres">
      <dgm:prSet presAssocID="{A55BDE07-B3CA-4575-8215-043EC3F9CFA7}" presName="LevelTwoTextNode" presStyleLbl="node2" presStyleIdx="3" presStyleCnt="4" custScaleX="285529">
        <dgm:presLayoutVars>
          <dgm:chPref val="3"/>
        </dgm:presLayoutVars>
      </dgm:prSet>
      <dgm:spPr/>
    </dgm:pt>
    <dgm:pt modelId="{4C186054-7873-45F8-A165-D5C4924955AE}" type="pres">
      <dgm:prSet presAssocID="{A55BDE07-B3CA-4575-8215-043EC3F9CFA7}" presName="level3hierChild" presStyleCnt="0"/>
      <dgm:spPr/>
    </dgm:pt>
  </dgm:ptLst>
  <dgm:cxnLst>
    <dgm:cxn modelId="{503F2073-07BC-427E-B359-D9395073110D}" type="presOf" srcId="{E4D46639-DF5D-4EE8-94F3-2E24976C851D}" destId="{2A3C6983-2544-41FF-883E-7344BECD5E6F}" srcOrd="0" destOrd="0" presId="urn:microsoft.com/office/officeart/2005/8/layout/hierarchy2"/>
    <dgm:cxn modelId="{39A15FE2-B7E8-45C8-9681-3FB91F738B23}" type="presOf" srcId="{E4D46639-DF5D-4EE8-94F3-2E24976C851D}" destId="{6760639A-7B43-4C2B-8BA3-C18740117CEF}" srcOrd="1" destOrd="0" presId="urn:microsoft.com/office/officeart/2005/8/layout/hierarchy2"/>
    <dgm:cxn modelId="{595478E6-49F3-4BA4-9985-A8A73269D606}" type="presOf" srcId="{3EB12CE7-DB01-4E1F-A0BA-1DCD7FA2FAC8}" destId="{31E7693D-6BA2-427B-B5C5-530144F7B6A8}" srcOrd="0" destOrd="0" presId="urn:microsoft.com/office/officeart/2005/8/layout/hierarchy2"/>
    <dgm:cxn modelId="{79F184A7-B46B-4977-98B3-92428EFC29AA}" srcId="{F971485C-0D13-4872-BEBF-9BE390F44E71}" destId="{A55BDE07-B3CA-4575-8215-043EC3F9CFA7}" srcOrd="3" destOrd="0" parTransId="{E4D46639-DF5D-4EE8-94F3-2E24976C851D}" sibTransId="{41350E06-7E87-4654-831F-A572D0FDD204}"/>
    <dgm:cxn modelId="{B42DC35B-6FCC-429C-9A0E-D267A312CE00}" type="presOf" srcId="{8FF37C37-91F7-40C9-937D-91A9EFDC023F}" destId="{16C3E74F-E500-435C-AD5E-AFAF1C320937}" srcOrd="0" destOrd="0" presId="urn:microsoft.com/office/officeart/2005/8/layout/hierarchy2"/>
    <dgm:cxn modelId="{69FDC99D-3DBC-4EA5-BD23-15BCFBF5F554}" srcId="{F971485C-0D13-4872-BEBF-9BE390F44E71}" destId="{1024FE57-1F73-46B2-8BED-876F3628D1EA}" srcOrd="0" destOrd="0" parTransId="{6BFD6AF8-FA2C-424C-9855-D008E3D21316}" sibTransId="{2C5D9009-970B-4122-B5C7-B3F16F74735C}"/>
    <dgm:cxn modelId="{9D5203D0-DEC7-4FAA-9D1C-69CED218C810}" srcId="{8FF37C37-91F7-40C9-937D-91A9EFDC023F}" destId="{F971485C-0D13-4872-BEBF-9BE390F44E71}" srcOrd="0" destOrd="0" parTransId="{4C5BAF98-BA5C-4205-B4B1-FE154A96810A}" sibTransId="{FAC91703-C074-4804-9CD6-CFDB41D4E837}"/>
    <dgm:cxn modelId="{B7E034D7-3BA3-42EB-AD6D-94D11766482A}" type="presOf" srcId="{A55BDE07-B3CA-4575-8215-043EC3F9CFA7}" destId="{6AD1CE06-43FC-491A-93BF-70BC1ECC3CCF}" srcOrd="0" destOrd="0" presId="urn:microsoft.com/office/officeart/2005/8/layout/hierarchy2"/>
    <dgm:cxn modelId="{8CF5C7A4-1DAC-4E90-B6C8-6C85687307EB}" type="presOf" srcId="{F971485C-0D13-4872-BEBF-9BE390F44E71}" destId="{47B467D0-6AE8-4942-B5AB-8D84880E6F03}" srcOrd="0" destOrd="0" presId="urn:microsoft.com/office/officeart/2005/8/layout/hierarchy2"/>
    <dgm:cxn modelId="{E9D31AFE-1EE1-45A4-BD09-D10E4D2D1CA1}" srcId="{F971485C-0D13-4872-BEBF-9BE390F44E71}" destId="{674943E9-5FA5-4C3E-80CC-7BD8F4921C25}" srcOrd="2" destOrd="0" parTransId="{28674630-A3C0-4CA9-94FF-0BF54CC48212}" sibTransId="{29E98CD4-DBF1-42D2-A1D1-54FBD1426666}"/>
    <dgm:cxn modelId="{EBD1D582-0B64-4ED2-A3CD-21A823785CFB}" type="presOf" srcId="{28674630-A3C0-4CA9-94FF-0BF54CC48212}" destId="{EB821E64-B013-43EC-B6AE-A8790CCBC434}" srcOrd="1" destOrd="0" presId="urn:microsoft.com/office/officeart/2005/8/layout/hierarchy2"/>
    <dgm:cxn modelId="{CAA22DB5-EA9C-454F-8FFE-F317A39BF2EB}" type="presOf" srcId="{674943E9-5FA5-4C3E-80CC-7BD8F4921C25}" destId="{E5B9FCA2-56BC-4D45-BEEF-ABD7160D566A}" srcOrd="0" destOrd="0" presId="urn:microsoft.com/office/officeart/2005/8/layout/hierarchy2"/>
    <dgm:cxn modelId="{FDEB3EB3-7167-4941-8C58-705514F2561E}" type="presOf" srcId="{1024FE57-1F73-46B2-8BED-876F3628D1EA}" destId="{704449BE-B4BF-4825-8F0E-D2D7FB4BF092}" srcOrd="0" destOrd="0" presId="urn:microsoft.com/office/officeart/2005/8/layout/hierarchy2"/>
    <dgm:cxn modelId="{83842A2F-1806-4380-BE47-BA036B977196}" type="presOf" srcId="{6BFD6AF8-FA2C-424C-9855-D008E3D21316}" destId="{C2DD8FBE-A6C8-4070-9F9D-45B2A4052CA6}" srcOrd="0" destOrd="0" presId="urn:microsoft.com/office/officeart/2005/8/layout/hierarchy2"/>
    <dgm:cxn modelId="{22AE2934-B8A3-4E9E-90AF-A489C56CF58B}" type="presOf" srcId="{9D359C24-0A6B-4968-A007-124B4AD00CBB}" destId="{B7BDE68C-6EF0-4C6C-A8E9-4858F8AD9F26}" srcOrd="1" destOrd="0" presId="urn:microsoft.com/office/officeart/2005/8/layout/hierarchy2"/>
    <dgm:cxn modelId="{24E1CD79-BB84-4429-8467-7E9B9B8A30F0}" type="presOf" srcId="{6BFD6AF8-FA2C-424C-9855-D008E3D21316}" destId="{9440E35A-F143-464D-8CA4-3CECC4402452}" srcOrd="1" destOrd="0" presId="urn:microsoft.com/office/officeart/2005/8/layout/hierarchy2"/>
    <dgm:cxn modelId="{1EA018DA-FF62-43F7-AC4F-6534DB9D8CC4}" type="presOf" srcId="{9D359C24-0A6B-4968-A007-124B4AD00CBB}" destId="{013D8A72-ADD5-4A2A-983F-E682E01B8E71}" srcOrd="0" destOrd="0" presId="urn:microsoft.com/office/officeart/2005/8/layout/hierarchy2"/>
    <dgm:cxn modelId="{93D1D58C-9D24-4DB1-8DB8-9E72E7FFC99B}" type="presOf" srcId="{28674630-A3C0-4CA9-94FF-0BF54CC48212}" destId="{C70321DD-D664-4C8D-B143-5F7679139C0F}" srcOrd="0" destOrd="0" presId="urn:microsoft.com/office/officeart/2005/8/layout/hierarchy2"/>
    <dgm:cxn modelId="{0F0F568E-157C-4C5C-945A-600080427B05}" srcId="{F971485C-0D13-4872-BEBF-9BE390F44E71}" destId="{3EB12CE7-DB01-4E1F-A0BA-1DCD7FA2FAC8}" srcOrd="1" destOrd="0" parTransId="{9D359C24-0A6B-4968-A007-124B4AD00CBB}" sibTransId="{84BF5B13-F41E-4664-BBF6-82E5F8729598}"/>
    <dgm:cxn modelId="{31F76037-A0D9-43B8-AEC9-1FF53967A275}" type="presParOf" srcId="{16C3E74F-E500-435C-AD5E-AFAF1C320937}" destId="{B4904DBF-C7E5-4A96-8145-028776F834F2}" srcOrd="0" destOrd="0" presId="urn:microsoft.com/office/officeart/2005/8/layout/hierarchy2"/>
    <dgm:cxn modelId="{6F6CEBF8-D7AD-4FD2-8012-77C375DAF2C1}" type="presParOf" srcId="{B4904DBF-C7E5-4A96-8145-028776F834F2}" destId="{47B467D0-6AE8-4942-B5AB-8D84880E6F03}" srcOrd="0" destOrd="0" presId="urn:microsoft.com/office/officeart/2005/8/layout/hierarchy2"/>
    <dgm:cxn modelId="{BF51652F-BD53-4BF5-BC48-681C27172A17}" type="presParOf" srcId="{B4904DBF-C7E5-4A96-8145-028776F834F2}" destId="{236FCCC2-205B-4429-9D04-0460EEF04FA8}" srcOrd="1" destOrd="0" presId="urn:microsoft.com/office/officeart/2005/8/layout/hierarchy2"/>
    <dgm:cxn modelId="{A0B8A4DC-E6AE-49CA-AE98-F1C4EA33DD72}" type="presParOf" srcId="{236FCCC2-205B-4429-9D04-0460EEF04FA8}" destId="{C2DD8FBE-A6C8-4070-9F9D-45B2A4052CA6}" srcOrd="0" destOrd="0" presId="urn:microsoft.com/office/officeart/2005/8/layout/hierarchy2"/>
    <dgm:cxn modelId="{7178AD0F-6AEF-49B6-BD13-BB71896BAE2F}" type="presParOf" srcId="{C2DD8FBE-A6C8-4070-9F9D-45B2A4052CA6}" destId="{9440E35A-F143-464D-8CA4-3CECC4402452}" srcOrd="0" destOrd="0" presId="urn:microsoft.com/office/officeart/2005/8/layout/hierarchy2"/>
    <dgm:cxn modelId="{FC710870-279F-4C1E-AA86-4C7F7A58DF1F}" type="presParOf" srcId="{236FCCC2-205B-4429-9D04-0460EEF04FA8}" destId="{7028568B-72DB-4252-BB62-B99EA74DFD9F}" srcOrd="1" destOrd="0" presId="urn:microsoft.com/office/officeart/2005/8/layout/hierarchy2"/>
    <dgm:cxn modelId="{E4634C58-6E48-465E-89BC-59DAA2C3FD03}" type="presParOf" srcId="{7028568B-72DB-4252-BB62-B99EA74DFD9F}" destId="{704449BE-B4BF-4825-8F0E-D2D7FB4BF092}" srcOrd="0" destOrd="0" presId="urn:microsoft.com/office/officeart/2005/8/layout/hierarchy2"/>
    <dgm:cxn modelId="{A5210228-CB1B-4CEC-9E46-C95CA29109EF}" type="presParOf" srcId="{7028568B-72DB-4252-BB62-B99EA74DFD9F}" destId="{90319D49-126B-435A-8A3E-2BEF38B1DDEE}" srcOrd="1" destOrd="0" presId="urn:microsoft.com/office/officeart/2005/8/layout/hierarchy2"/>
    <dgm:cxn modelId="{F84C9C4F-F463-4D16-9464-B1619D985D37}" type="presParOf" srcId="{236FCCC2-205B-4429-9D04-0460EEF04FA8}" destId="{013D8A72-ADD5-4A2A-983F-E682E01B8E71}" srcOrd="2" destOrd="0" presId="urn:microsoft.com/office/officeart/2005/8/layout/hierarchy2"/>
    <dgm:cxn modelId="{FEF2F03B-976E-44C3-95FF-D9EEE3578C99}" type="presParOf" srcId="{013D8A72-ADD5-4A2A-983F-E682E01B8E71}" destId="{B7BDE68C-6EF0-4C6C-A8E9-4858F8AD9F26}" srcOrd="0" destOrd="0" presId="urn:microsoft.com/office/officeart/2005/8/layout/hierarchy2"/>
    <dgm:cxn modelId="{A4637B15-4DB7-4844-A5B5-ACC11F12BC0A}" type="presParOf" srcId="{236FCCC2-205B-4429-9D04-0460EEF04FA8}" destId="{AB65C808-B744-4FE2-B213-0C7859AFCC43}" srcOrd="3" destOrd="0" presId="urn:microsoft.com/office/officeart/2005/8/layout/hierarchy2"/>
    <dgm:cxn modelId="{48696D06-33D2-4A73-BD57-34A183C6CD62}" type="presParOf" srcId="{AB65C808-B744-4FE2-B213-0C7859AFCC43}" destId="{31E7693D-6BA2-427B-B5C5-530144F7B6A8}" srcOrd="0" destOrd="0" presId="urn:microsoft.com/office/officeart/2005/8/layout/hierarchy2"/>
    <dgm:cxn modelId="{B0691BD8-D23E-4D16-BE54-6DBAA26CA7CF}" type="presParOf" srcId="{AB65C808-B744-4FE2-B213-0C7859AFCC43}" destId="{1DFC4A5C-7478-4B53-8174-EB2473A6E1CE}" srcOrd="1" destOrd="0" presId="urn:microsoft.com/office/officeart/2005/8/layout/hierarchy2"/>
    <dgm:cxn modelId="{F14942BE-552D-422D-9183-2E033CF5E356}" type="presParOf" srcId="{236FCCC2-205B-4429-9D04-0460EEF04FA8}" destId="{C70321DD-D664-4C8D-B143-5F7679139C0F}" srcOrd="4" destOrd="0" presId="urn:microsoft.com/office/officeart/2005/8/layout/hierarchy2"/>
    <dgm:cxn modelId="{D5582C93-4151-4FCB-B7FA-E8E8B3E96058}" type="presParOf" srcId="{C70321DD-D664-4C8D-B143-5F7679139C0F}" destId="{EB821E64-B013-43EC-B6AE-A8790CCBC434}" srcOrd="0" destOrd="0" presId="urn:microsoft.com/office/officeart/2005/8/layout/hierarchy2"/>
    <dgm:cxn modelId="{3E292827-076B-48A4-9E9C-043183A9947F}" type="presParOf" srcId="{236FCCC2-205B-4429-9D04-0460EEF04FA8}" destId="{8B18CA34-7149-4152-8CF3-F225F3B4533A}" srcOrd="5" destOrd="0" presId="urn:microsoft.com/office/officeart/2005/8/layout/hierarchy2"/>
    <dgm:cxn modelId="{6B1F894C-B6B1-4368-B99C-4D75E04B1AB8}" type="presParOf" srcId="{8B18CA34-7149-4152-8CF3-F225F3B4533A}" destId="{E5B9FCA2-56BC-4D45-BEEF-ABD7160D566A}" srcOrd="0" destOrd="0" presId="urn:microsoft.com/office/officeart/2005/8/layout/hierarchy2"/>
    <dgm:cxn modelId="{2E97E298-7051-4797-A9F8-689EB56FD487}" type="presParOf" srcId="{8B18CA34-7149-4152-8CF3-F225F3B4533A}" destId="{0DB1AD14-3EFB-4A8B-A54E-7365FE1459CE}" srcOrd="1" destOrd="0" presId="urn:microsoft.com/office/officeart/2005/8/layout/hierarchy2"/>
    <dgm:cxn modelId="{6D325EA4-0CF3-41EA-A1E7-6A94E02F2985}" type="presParOf" srcId="{236FCCC2-205B-4429-9D04-0460EEF04FA8}" destId="{2A3C6983-2544-41FF-883E-7344BECD5E6F}" srcOrd="6" destOrd="0" presId="urn:microsoft.com/office/officeart/2005/8/layout/hierarchy2"/>
    <dgm:cxn modelId="{02241F39-0A7F-4851-8DBB-F86FE8524F59}" type="presParOf" srcId="{2A3C6983-2544-41FF-883E-7344BECD5E6F}" destId="{6760639A-7B43-4C2B-8BA3-C18740117CEF}" srcOrd="0" destOrd="0" presId="urn:microsoft.com/office/officeart/2005/8/layout/hierarchy2"/>
    <dgm:cxn modelId="{C662EAD3-E451-4674-A563-1A03E411151D}" type="presParOf" srcId="{236FCCC2-205B-4429-9D04-0460EEF04FA8}" destId="{283E0CEC-F9D8-4491-BD47-F1C34554E397}" srcOrd="7" destOrd="0" presId="urn:microsoft.com/office/officeart/2005/8/layout/hierarchy2"/>
    <dgm:cxn modelId="{43EFE024-5278-431C-ADF2-AA5AB68B6BB9}" type="presParOf" srcId="{283E0CEC-F9D8-4491-BD47-F1C34554E397}" destId="{6AD1CE06-43FC-491A-93BF-70BC1ECC3CCF}" srcOrd="0" destOrd="0" presId="urn:microsoft.com/office/officeart/2005/8/layout/hierarchy2"/>
    <dgm:cxn modelId="{0CFA31F0-C3FA-4D3F-A2C2-5A56C969408E}" type="presParOf" srcId="{283E0CEC-F9D8-4491-BD47-F1C34554E397}" destId="{4C186054-7873-45F8-A165-D5C4924955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A8BA5D-C4BF-4EB8-B159-C2D7DE344990}" type="doc">
      <dgm:prSet loTypeId="urn:microsoft.com/office/officeart/2005/8/layout/process4" loCatId="process" qsTypeId="urn:microsoft.com/office/officeart/2005/8/quickstyle/simple1" qsCatId="simple" csTypeId="urn:microsoft.com/office/officeart/2005/8/colors/accent3_1" csCatId="accent3" phldr="1"/>
      <dgm:spPr/>
    </dgm:pt>
    <dgm:pt modelId="{70F6CFE6-4F22-494E-835E-BA93B2F80F01}">
      <dgm:prSet phldrT="[Tekst]"/>
      <dgm:spPr>
        <a:xfrm rot="10800000">
          <a:off x="0" y="1529"/>
          <a:ext cx="5486400" cy="693388"/>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ctr"/>
          <a:r>
            <a:rPr lang="pl-PL" b="1">
              <a:solidFill>
                <a:sysClr val="windowText" lastClr="000000">
                  <a:hueOff val="0"/>
                  <a:satOff val="0"/>
                  <a:lumOff val="0"/>
                  <a:alphaOff val="0"/>
                </a:sysClr>
              </a:solidFill>
              <a:latin typeface="Calibri"/>
              <a:ea typeface="+mn-ea"/>
              <a:cs typeface="+mn-cs"/>
            </a:rPr>
            <a:t>MONITORING REALIZACJI</a:t>
          </a:r>
          <a:endParaRPr lang="pl-PL">
            <a:solidFill>
              <a:sysClr val="windowText" lastClr="000000">
                <a:hueOff val="0"/>
                <a:satOff val="0"/>
                <a:lumOff val="0"/>
                <a:alphaOff val="0"/>
              </a:sysClr>
            </a:solidFill>
            <a:latin typeface="Calibri"/>
            <a:ea typeface="+mn-ea"/>
            <a:cs typeface="+mn-cs"/>
          </a:endParaRPr>
        </a:p>
      </dgm:t>
    </dgm:pt>
    <dgm:pt modelId="{7F810B25-3BE5-47AE-9F17-C3E2B1CD0CE0}" type="parTrans" cxnId="{E1472F5F-E647-4D98-80E9-B75F57B24634}">
      <dgm:prSet/>
      <dgm:spPr/>
      <dgm:t>
        <a:bodyPr/>
        <a:lstStyle/>
        <a:p>
          <a:pPr algn="ctr"/>
          <a:endParaRPr lang="pl-PL"/>
        </a:p>
      </dgm:t>
    </dgm:pt>
    <dgm:pt modelId="{042AA8C5-A5B9-4F85-8AF1-1C208F9FA9CA}" type="sibTrans" cxnId="{E1472F5F-E647-4D98-80E9-B75F57B24634}">
      <dgm:prSet/>
      <dgm:spPr/>
      <dgm:t>
        <a:bodyPr/>
        <a:lstStyle/>
        <a:p>
          <a:pPr algn="ctr"/>
          <a:endParaRPr lang="pl-PL"/>
        </a:p>
      </dgm:t>
    </dgm:pt>
    <dgm:pt modelId="{A7E9E372-C3CE-4B94-8A75-F5603734FD01}">
      <dgm:prSet phldrT="[Tekst]"/>
      <dgm:spPr>
        <a:xfrm rot="10800000">
          <a:off x="0" y="2061406"/>
          <a:ext cx="5486400" cy="693388"/>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ctr"/>
          <a:r>
            <a:rPr lang="pl-PL" b="1">
              <a:solidFill>
                <a:sysClr val="windowText" lastClr="000000">
                  <a:hueOff val="0"/>
                  <a:satOff val="0"/>
                  <a:lumOff val="0"/>
                  <a:alphaOff val="0"/>
                </a:sysClr>
              </a:solidFill>
              <a:latin typeface="Calibri"/>
              <a:ea typeface="+mn-ea"/>
              <a:cs typeface="+mn-cs"/>
            </a:rPr>
            <a:t>RAPORT Z REALIZACJI STRATEGII ROZWOJU</a:t>
          </a:r>
          <a:endParaRPr lang="pl-PL">
            <a:solidFill>
              <a:sysClr val="windowText" lastClr="000000">
                <a:hueOff val="0"/>
                <a:satOff val="0"/>
                <a:lumOff val="0"/>
                <a:alphaOff val="0"/>
              </a:sysClr>
            </a:solidFill>
            <a:latin typeface="Calibri"/>
            <a:ea typeface="+mn-ea"/>
            <a:cs typeface="+mn-cs"/>
          </a:endParaRPr>
        </a:p>
      </dgm:t>
    </dgm:pt>
    <dgm:pt modelId="{F4364E5E-5E73-47D5-A4A7-F7D4405D1FAE}" type="parTrans" cxnId="{BBD78D84-E224-4BAF-9239-25379E8DD18F}">
      <dgm:prSet/>
      <dgm:spPr/>
      <dgm:t>
        <a:bodyPr/>
        <a:lstStyle/>
        <a:p>
          <a:pPr algn="ctr"/>
          <a:endParaRPr lang="pl-PL"/>
        </a:p>
      </dgm:t>
    </dgm:pt>
    <dgm:pt modelId="{29EDB1F3-434C-42DA-96E4-C555A6C90B15}" type="sibTrans" cxnId="{BBD78D84-E224-4BAF-9239-25379E8DD18F}">
      <dgm:prSet/>
      <dgm:spPr/>
      <dgm:t>
        <a:bodyPr/>
        <a:lstStyle/>
        <a:p>
          <a:pPr algn="ctr"/>
          <a:endParaRPr lang="pl-PL"/>
        </a:p>
      </dgm:t>
    </dgm:pt>
    <dgm:pt modelId="{588D0028-2274-40D1-9278-147DCCA1976C}">
      <dgm:prSet/>
      <dgm:spPr>
        <a:xfrm rot="10800000">
          <a:off x="0" y="688155"/>
          <a:ext cx="5486400" cy="693388"/>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ctr"/>
          <a:r>
            <a:rPr lang="pl-PL" b="1">
              <a:solidFill>
                <a:sysClr val="windowText" lastClr="000000">
                  <a:hueOff val="0"/>
                  <a:satOff val="0"/>
                  <a:lumOff val="0"/>
                  <a:alphaOff val="0"/>
                </a:sysClr>
              </a:solidFill>
              <a:latin typeface="Calibri"/>
              <a:ea typeface="+mn-ea"/>
              <a:cs typeface="+mn-cs"/>
            </a:rPr>
            <a:t>WSKAŹNIKI PRODUKTU  I REZULTATU</a:t>
          </a:r>
        </a:p>
      </dgm:t>
    </dgm:pt>
    <dgm:pt modelId="{99D96469-6464-40D7-9AF2-DCA553072D80}" type="parTrans" cxnId="{D3898B0E-9C24-4AC8-B31B-8D33BF322CBF}">
      <dgm:prSet/>
      <dgm:spPr/>
      <dgm:t>
        <a:bodyPr/>
        <a:lstStyle/>
        <a:p>
          <a:pPr algn="ctr"/>
          <a:endParaRPr lang="pl-PL"/>
        </a:p>
      </dgm:t>
    </dgm:pt>
    <dgm:pt modelId="{05624F8F-8B30-4E3C-8D1C-7F501451C92F}" type="sibTrans" cxnId="{D3898B0E-9C24-4AC8-B31B-8D33BF322CBF}">
      <dgm:prSet/>
      <dgm:spPr/>
      <dgm:t>
        <a:bodyPr/>
        <a:lstStyle/>
        <a:p>
          <a:pPr algn="ctr"/>
          <a:endParaRPr lang="pl-PL"/>
        </a:p>
      </dgm:t>
    </dgm:pt>
    <dgm:pt modelId="{FC4E2540-0C5B-4ABF-AADD-CEFD47208B89}">
      <dgm:prSet/>
      <dgm:spPr>
        <a:xfrm rot="10800000">
          <a:off x="0" y="1374781"/>
          <a:ext cx="5486400" cy="693388"/>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ctr"/>
          <a:r>
            <a:rPr lang="pl-PL" b="1">
              <a:solidFill>
                <a:sysClr val="windowText" lastClr="000000">
                  <a:hueOff val="0"/>
                  <a:satOff val="0"/>
                  <a:lumOff val="0"/>
                  <a:alphaOff val="0"/>
                </a:sysClr>
              </a:solidFill>
              <a:latin typeface="Calibri"/>
              <a:ea typeface="+mn-ea"/>
              <a:cs typeface="+mn-cs"/>
            </a:rPr>
            <a:t>ANALIZA DANYCH</a:t>
          </a:r>
          <a:endParaRPr lang="pl-PL">
            <a:solidFill>
              <a:sysClr val="windowText" lastClr="000000">
                <a:hueOff val="0"/>
                <a:satOff val="0"/>
                <a:lumOff val="0"/>
                <a:alphaOff val="0"/>
              </a:sysClr>
            </a:solidFill>
            <a:latin typeface="Calibri"/>
            <a:ea typeface="+mn-ea"/>
            <a:cs typeface="+mn-cs"/>
          </a:endParaRPr>
        </a:p>
      </dgm:t>
    </dgm:pt>
    <dgm:pt modelId="{C838FDC4-995C-41F1-9DE5-84A1DE74F779}" type="parTrans" cxnId="{07934B88-FE5D-4604-8A90-9524CB73CB3B}">
      <dgm:prSet/>
      <dgm:spPr/>
      <dgm:t>
        <a:bodyPr/>
        <a:lstStyle/>
        <a:p>
          <a:pPr algn="ctr"/>
          <a:endParaRPr lang="pl-PL"/>
        </a:p>
      </dgm:t>
    </dgm:pt>
    <dgm:pt modelId="{BA08ADB8-FC27-41F5-B254-FB7EEA33D973}" type="sibTrans" cxnId="{07934B88-FE5D-4604-8A90-9524CB73CB3B}">
      <dgm:prSet/>
      <dgm:spPr/>
      <dgm:t>
        <a:bodyPr/>
        <a:lstStyle/>
        <a:p>
          <a:pPr algn="ctr"/>
          <a:endParaRPr lang="pl-PL"/>
        </a:p>
      </dgm:t>
    </dgm:pt>
    <dgm:pt modelId="{4E50C00E-6308-42DC-9854-456CF2769282}">
      <dgm:prSet/>
      <dgm:spPr>
        <a:xfrm>
          <a:off x="0" y="2748032"/>
          <a:ext cx="5486400" cy="450837"/>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ctr"/>
          <a:r>
            <a:rPr lang="pl-PL" b="1">
              <a:solidFill>
                <a:sysClr val="windowText" lastClr="000000">
                  <a:hueOff val="0"/>
                  <a:satOff val="0"/>
                  <a:lumOff val="0"/>
                  <a:alphaOff val="0"/>
                </a:sysClr>
              </a:solidFill>
              <a:latin typeface="Calibri"/>
              <a:ea typeface="+mn-ea"/>
              <a:cs typeface="+mn-cs"/>
            </a:rPr>
            <a:t>REKOMENDACJE W ZAKRESIE POLITYKI ROZWOJU</a:t>
          </a:r>
          <a:endParaRPr lang="pl-PL">
            <a:solidFill>
              <a:sysClr val="windowText" lastClr="000000">
                <a:hueOff val="0"/>
                <a:satOff val="0"/>
                <a:lumOff val="0"/>
                <a:alphaOff val="0"/>
              </a:sysClr>
            </a:solidFill>
            <a:latin typeface="Calibri"/>
            <a:ea typeface="+mn-ea"/>
            <a:cs typeface="+mn-cs"/>
          </a:endParaRPr>
        </a:p>
      </dgm:t>
    </dgm:pt>
    <dgm:pt modelId="{B9B224C9-67B3-4461-ABD0-DCF5C5846D31}" type="parTrans" cxnId="{CA75A5FC-047E-45E9-A250-AE46551A47BE}">
      <dgm:prSet/>
      <dgm:spPr/>
      <dgm:t>
        <a:bodyPr/>
        <a:lstStyle/>
        <a:p>
          <a:pPr algn="ctr"/>
          <a:endParaRPr lang="pl-PL"/>
        </a:p>
      </dgm:t>
    </dgm:pt>
    <dgm:pt modelId="{D4F8A268-CAB4-4C54-B0A3-FFF10AD8EF35}" type="sibTrans" cxnId="{CA75A5FC-047E-45E9-A250-AE46551A47BE}">
      <dgm:prSet/>
      <dgm:spPr/>
      <dgm:t>
        <a:bodyPr/>
        <a:lstStyle/>
        <a:p>
          <a:pPr algn="ctr"/>
          <a:endParaRPr lang="pl-PL"/>
        </a:p>
      </dgm:t>
    </dgm:pt>
    <dgm:pt modelId="{7E395505-3EBC-4148-ACAF-6AC501F87449}" type="pres">
      <dgm:prSet presAssocID="{20A8BA5D-C4BF-4EB8-B159-C2D7DE344990}" presName="Name0" presStyleCnt="0">
        <dgm:presLayoutVars>
          <dgm:dir/>
          <dgm:animLvl val="lvl"/>
          <dgm:resizeHandles val="exact"/>
        </dgm:presLayoutVars>
      </dgm:prSet>
      <dgm:spPr/>
    </dgm:pt>
    <dgm:pt modelId="{6431D2C9-0620-41D5-9FBE-4993D3CC4984}" type="pres">
      <dgm:prSet presAssocID="{4E50C00E-6308-42DC-9854-456CF2769282}" presName="boxAndChildren" presStyleCnt="0"/>
      <dgm:spPr/>
    </dgm:pt>
    <dgm:pt modelId="{1AB5BFC6-19D2-4362-B9C2-E9AAE7E936AA}" type="pres">
      <dgm:prSet presAssocID="{4E50C00E-6308-42DC-9854-456CF2769282}" presName="parentTextBox" presStyleLbl="node1" presStyleIdx="0" presStyleCnt="5"/>
      <dgm:spPr/>
      <dgm:t>
        <a:bodyPr/>
        <a:lstStyle/>
        <a:p>
          <a:endParaRPr lang="pl-PL"/>
        </a:p>
      </dgm:t>
    </dgm:pt>
    <dgm:pt modelId="{A928469E-0F8E-4BD2-83B0-A8862EC83988}" type="pres">
      <dgm:prSet presAssocID="{29EDB1F3-434C-42DA-96E4-C555A6C90B15}" presName="sp" presStyleCnt="0"/>
      <dgm:spPr/>
    </dgm:pt>
    <dgm:pt modelId="{8718B810-EDCE-4295-8835-4F30FED7224F}" type="pres">
      <dgm:prSet presAssocID="{A7E9E372-C3CE-4B94-8A75-F5603734FD01}" presName="arrowAndChildren" presStyleCnt="0"/>
      <dgm:spPr/>
    </dgm:pt>
    <dgm:pt modelId="{27127B40-D252-4BD5-9641-3A9D94F8F960}" type="pres">
      <dgm:prSet presAssocID="{A7E9E372-C3CE-4B94-8A75-F5603734FD01}" presName="parentTextArrow" presStyleLbl="node1" presStyleIdx="1" presStyleCnt="5"/>
      <dgm:spPr/>
      <dgm:t>
        <a:bodyPr/>
        <a:lstStyle/>
        <a:p>
          <a:endParaRPr lang="pl-PL"/>
        </a:p>
      </dgm:t>
    </dgm:pt>
    <dgm:pt modelId="{FFD7E17E-059A-45EA-A69B-772285B707F7}" type="pres">
      <dgm:prSet presAssocID="{BA08ADB8-FC27-41F5-B254-FB7EEA33D973}" presName="sp" presStyleCnt="0"/>
      <dgm:spPr/>
    </dgm:pt>
    <dgm:pt modelId="{89989B7B-E433-42D7-A4A9-05926E6F038A}" type="pres">
      <dgm:prSet presAssocID="{FC4E2540-0C5B-4ABF-AADD-CEFD47208B89}" presName="arrowAndChildren" presStyleCnt="0"/>
      <dgm:spPr/>
    </dgm:pt>
    <dgm:pt modelId="{08199844-F3B7-4420-8D26-3E052FDB6C34}" type="pres">
      <dgm:prSet presAssocID="{FC4E2540-0C5B-4ABF-AADD-CEFD47208B89}" presName="parentTextArrow" presStyleLbl="node1" presStyleIdx="2" presStyleCnt="5"/>
      <dgm:spPr/>
      <dgm:t>
        <a:bodyPr/>
        <a:lstStyle/>
        <a:p>
          <a:endParaRPr lang="pl-PL"/>
        </a:p>
      </dgm:t>
    </dgm:pt>
    <dgm:pt modelId="{70C7F53B-994A-44E6-BC65-4CA2221595D6}" type="pres">
      <dgm:prSet presAssocID="{05624F8F-8B30-4E3C-8D1C-7F501451C92F}" presName="sp" presStyleCnt="0"/>
      <dgm:spPr/>
    </dgm:pt>
    <dgm:pt modelId="{D1B99A47-5AB3-434D-B215-B2660374E0D7}" type="pres">
      <dgm:prSet presAssocID="{588D0028-2274-40D1-9278-147DCCA1976C}" presName="arrowAndChildren" presStyleCnt="0"/>
      <dgm:spPr/>
    </dgm:pt>
    <dgm:pt modelId="{3C5038D2-2832-430F-AE21-ADD0B72AABAC}" type="pres">
      <dgm:prSet presAssocID="{588D0028-2274-40D1-9278-147DCCA1976C}" presName="parentTextArrow" presStyleLbl="node1" presStyleIdx="3" presStyleCnt="5"/>
      <dgm:spPr/>
      <dgm:t>
        <a:bodyPr/>
        <a:lstStyle/>
        <a:p>
          <a:endParaRPr lang="pl-PL"/>
        </a:p>
      </dgm:t>
    </dgm:pt>
    <dgm:pt modelId="{596F417C-A7D5-49BE-8EA7-469512130E4B}" type="pres">
      <dgm:prSet presAssocID="{042AA8C5-A5B9-4F85-8AF1-1C208F9FA9CA}" presName="sp" presStyleCnt="0"/>
      <dgm:spPr/>
    </dgm:pt>
    <dgm:pt modelId="{41E9FEA2-D45E-48F0-8B3A-382E331D9C2A}" type="pres">
      <dgm:prSet presAssocID="{70F6CFE6-4F22-494E-835E-BA93B2F80F01}" presName="arrowAndChildren" presStyleCnt="0"/>
      <dgm:spPr/>
    </dgm:pt>
    <dgm:pt modelId="{54E0E0E2-518B-43D2-ACE4-9763DAE07483}" type="pres">
      <dgm:prSet presAssocID="{70F6CFE6-4F22-494E-835E-BA93B2F80F01}" presName="parentTextArrow" presStyleLbl="node1" presStyleIdx="4" presStyleCnt="5"/>
      <dgm:spPr/>
      <dgm:t>
        <a:bodyPr/>
        <a:lstStyle/>
        <a:p>
          <a:endParaRPr lang="pl-PL"/>
        </a:p>
      </dgm:t>
    </dgm:pt>
  </dgm:ptLst>
  <dgm:cxnLst>
    <dgm:cxn modelId="{07934B88-FE5D-4604-8A90-9524CB73CB3B}" srcId="{20A8BA5D-C4BF-4EB8-B159-C2D7DE344990}" destId="{FC4E2540-0C5B-4ABF-AADD-CEFD47208B89}" srcOrd="2" destOrd="0" parTransId="{C838FDC4-995C-41F1-9DE5-84A1DE74F779}" sibTransId="{BA08ADB8-FC27-41F5-B254-FB7EEA33D973}"/>
    <dgm:cxn modelId="{F2D1AE7F-7958-4D0A-8E73-8F36843FD4B4}" type="presOf" srcId="{588D0028-2274-40D1-9278-147DCCA1976C}" destId="{3C5038D2-2832-430F-AE21-ADD0B72AABAC}" srcOrd="0" destOrd="0" presId="urn:microsoft.com/office/officeart/2005/8/layout/process4"/>
    <dgm:cxn modelId="{D3898B0E-9C24-4AC8-B31B-8D33BF322CBF}" srcId="{20A8BA5D-C4BF-4EB8-B159-C2D7DE344990}" destId="{588D0028-2274-40D1-9278-147DCCA1976C}" srcOrd="1" destOrd="0" parTransId="{99D96469-6464-40D7-9AF2-DCA553072D80}" sibTransId="{05624F8F-8B30-4E3C-8D1C-7F501451C92F}"/>
    <dgm:cxn modelId="{CA75A5FC-047E-45E9-A250-AE46551A47BE}" srcId="{20A8BA5D-C4BF-4EB8-B159-C2D7DE344990}" destId="{4E50C00E-6308-42DC-9854-456CF2769282}" srcOrd="4" destOrd="0" parTransId="{B9B224C9-67B3-4461-ABD0-DCF5C5846D31}" sibTransId="{D4F8A268-CAB4-4C54-B0A3-FFF10AD8EF35}"/>
    <dgm:cxn modelId="{BBD78D84-E224-4BAF-9239-25379E8DD18F}" srcId="{20A8BA5D-C4BF-4EB8-B159-C2D7DE344990}" destId="{A7E9E372-C3CE-4B94-8A75-F5603734FD01}" srcOrd="3" destOrd="0" parTransId="{F4364E5E-5E73-47D5-A4A7-F7D4405D1FAE}" sibTransId="{29EDB1F3-434C-42DA-96E4-C555A6C90B15}"/>
    <dgm:cxn modelId="{CCB43D78-724A-4FFC-B92A-7FC7A84A2790}" type="presOf" srcId="{A7E9E372-C3CE-4B94-8A75-F5603734FD01}" destId="{27127B40-D252-4BD5-9641-3A9D94F8F960}" srcOrd="0" destOrd="0" presId="urn:microsoft.com/office/officeart/2005/8/layout/process4"/>
    <dgm:cxn modelId="{E1472F5F-E647-4D98-80E9-B75F57B24634}" srcId="{20A8BA5D-C4BF-4EB8-B159-C2D7DE344990}" destId="{70F6CFE6-4F22-494E-835E-BA93B2F80F01}" srcOrd="0" destOrd="0" parTransId="{7F810B25-3BE5-47AE-9F17-C3E2B1CD0CE0}" sibTransId="{042AA8C5-A5B9-4F85-8AF1-1C208F9FA9CA}"/>
    <dgm:cxn modelId="{E26EC8AB-3E42-4D58-AAD1-D214C0A9495A}" type="presOf" srcId="{4E50C00E-6308-42DC-9854-456CF2769282}" destId="{1AB5BFC6-19D2-4362-B9C2-E9AAE7E936AA}" srcOrd="0" destOrd="0" presId="urn:microsoft.com/office/officeart/2005/8/layout/process4"/>
    <dgm:cxn modelId="{BD14C7C0-A44B-49E2-AEC1-DB5D5E156D3B}" type="presOf" srcId="{20A8BA5D-C4BF-4EB8-B159-C2D7DE344990}" destId="{7E395505-3EBC-4148-ACAF-6AC501F87449}" srcOrd="0" destOrd="0" presId="urn:microsoft.com/office/officeart/2005/8/layout/process4"/>
    <dgm:cxn modelId="{F5526F84-29DE-4312-A363-8D361ED1581D}" type="presOf" srcId="{FC4E2540-0C5B-4ABF-AADD-CEFD47208B89}" destId="{08199844-F3B7-4420-8D26-3E052FDB6C34}" srcOrd="0" destOrd="0" presId="urn:microsoft.com/office/officeart/2005/8/layout/process4"/>
    <dgm:cxn modelId="{48BF3CBC-D9CC-467A-A725-FEEAED878981}" type="presOf" srcId="{70F6CFE6-4F22-494E-835E-BA93B2F80F01}" destId="{54E0E0E2-518B-43D2-ACE4-9763DAE07483}" srcOrd="0" destOrd="0" presId="urn:microsoft.com/office/officeart/2005/8/layout/process4"/>
    <dgm:cxn modelId="{5198872E-F7A8-4F1F-ACDE-460708BC41D2}" type="presParOf" srcId="{7E395505-3EBC-4148-ACAF-6AC501F87449}" destId="{6431D2C9-0620-41D5-9FBE-4993D3CC4984}" srcOrd="0" destOrd="0" presId="urn:microsoft.com/office/officeart/2005/8/layout/process4"/>
    <dgm:cxn modelId="{8B8A1BBD-426D-48E1-94EE-9A4B0CEC34BB}" type="presParOf" srcId="{6431D2C9-0620-41D5-9FBE-4993D3CC4984}" destId="{1AB5BFC6-19D2-4362-B9C2-E9AAE7E936AA}" srcOrd="0" destOrd="0" presId="urn:microsoft.com/office/officeart/2005/8/layout/process4"/>
    <dgm:cxn modelId="{C6590AD7-4B56-4010-8E89-C7DFD77ED1DD}" type="presParOf" srcId="{7E395505-3EBC-4148-ACAF-6AC501F87449}" destId="{A928469E-0F8E-4BD2-83B0-A8862EC83988}" srcOrd="1" destOrd="0" presId="urn:microsoft.com/office/officeart/2005/8/layout/process4"/>
    <dgm:cxn modelId="{33898FD2-9934-48C5-9B62-FA1153900EA3}" type="presParOf" srcId="{7E395505-3EBC-4148-ACAF-6AC501F87449}" destId="{8718B810-EDCE-4295-8835-4F30FED7224F}" srcOrd="2" destOrd="0" presId="urn:microsoft.com/office/officeart/2005/8/layout/process4"/>
    <dgm:cxn modelId="{6D94C253-D3A9-4828-B6DF-28F120E5CD67}" type="presParOf" srcId="{8718B810-EDCE-4295-8835-4F30FED7224F}" destId="{27127B40-D252-4BD5-9641-3A9D94F8F960}" srcOrd="0" destOrd="0" presId="urn:microsoft.com/office/officeart/2005/8/layout/process4"/>
    <dgm:cxn modelId="{8602E3BD-E236-48AD-9422-6524F785D4BA}" type="presParOf" srcId="{7E395505-3EBC-4148-ACAF-6AC501F87449}" destId="{FFD7E17E-059A-45EA-A69B-772285B707F7}" srcOrd="3" destOrd="0" presId="urn:microsoft.com/office/officeart/2005/8/layout/process4"/>
    <dgm:cxn modelId="{22A5DCE4-38AE-48CC-A4F4-6948639AA2BD}" type="presParOf" srcId="{7E395505-3EBC-4148-ACAF-6AC501F87449}" destId="{89989B7B-E433-42D7-A4A9-05926E6F038A}" srcOrd="4" destOrd="0" presId="urn:microsoft.com/office/officeart/2005/8/layout/process4"/>
    <dgm:cxn modelId="{6033E5CA-F290-4F07-9545-E6424BB1A5AE}" type="presParOf" srcId="{89989B7B-E433-42D7-A4A9-05926E6F038A}" destId="{08199844-F3B7-4420-8D26-3E052FDB6C34}" srcOrd="0" destOrd="0" presId="urn:microsoft.com/office/officeart/2005/8/layout/process4"/>
    <dgm:cxn modelId="{20891842-D395-48B4-A453-F1F7D0824AF2}" type="presParOf" srcId="{7E395505-3EBC-4148-ACAF-6AC501F87449}" destId="{70C7F53B-994A-44E6-BC65-4CA2221595D6}" srcOrd="5" destOrd="0" presId="urn:microsoft.com/office/officeart/2005/8/layout/process4"/>
    <dgm:cxn modelId="{E28DA320-46FA-4D23-91EC-9EA0EAC3946F}" type="presParOf" srcId="{7E395505-3EBC-4148-ACAF-6AC501F87449}" destId="{D1B99A47-5AB3-434D-B215-B2660374E0D7}" srcOrd="6" destOrd="0" presId="urn:microsoft.com/office/officeart/2005/8/layout/process4"/>
    <dgm:cxn modelId="{D3266049-89A6-4BD0-A4FD-870CBF8BBD61}" type="presParOf" srcId="{D1B99A47-5AB3-434D-B215-B2660374E0D7}" destId="{3C5038D2-2832-430F-AE21-ADD0B72AABAC}" srcOrd="0" destOrd="0" presId="urn:microsoft.com/office/officeart/2005/8/layout/process4"/>
    <dgm:cxn modelId="{3D3296DA-8B21-4343-99E4-FB9684D697F7}" type="presParOf" srcId="{7E395505-3EBC-4148-ACAF-6AC501F87449}" destId="{596F417C-A7D5-49BE-8EA7-469512130E4B}" srcOrd="7" destOrd="0" presId="urn:microsoft.com/office/officeart/2005/8/layout/process4"/>
    <dgm:cxn modelId="{EB9D017C-0F61-47CF-9701-4DA45FA4844F}" type="presParOf" srcId="{7E395505-3EBC-4148-ACAF-6AC501F87449}" destId="{41E9FEA2-D45E-48F0-8B3A-382E331D9C2A}" srcOrd="8" destOrd="0" presId="urn:microsoft.com/office/officeart/2005/8/layout/process4"/>
    <dgm:cxn modelId="{E8D2F284-5626-45DF-8FFB-359467FF0A29}" type="presParOf" srcId="{41E9FEA2-D45E-48F0-8B3A-382E331D9C2A}" destId="{54E0E0E2-518B-43D2-ACE4-9763DAE074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4EC7CE-3452-4EBC-856B-3CA99082132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DDAC2339-81C8-425E-89F5-A7B3B2072CF1}">
      <dgm:prSet phldrT="[Tekst]" custT="1"/>
      <dgm:spPr>
        <a:xfrm>
          <a:off x="2066696" y="163064"/>
          <a:ext cx="1469487" cy="1134617"/>
        </a:xfrm>
        <a:prstGeom prst="roundRect">
          <a:avLst/>
        </a:prstGeom>
        <a:solidFill>
          <a:srgbClr val="80716A">
            <a:lumMod val="40000"/>
            <a:lumOff val="60000"/>
          </a:srgbClr>
        </a:solidFill>
        <a:ln w="25400" cap="flat" cmpd="sng" algn="ctr">
          <a:solidFill>
            <a:srgbClr val="1B4171"/>
          </a:solidFill>
          <a:prstDash val="solid"/>
        </a:ln>
        <a:effectLst/>
      </dgm:spPr>
      <dgm:t>
        <a:bodyPr/>
        <a:lstStyle/>
        <a:p>
          <a:r>
            <a:rPr lang="pl-PL" sz="1200" b="1">
              <a:solidFill>
                <a:srgbClr val="FF8600">
                  <a:lumMod val="75000"/>
                </a:srgbClr>
              </a:solidFill>
              <a:latin typeface="Helvetica" panose="020B0504020202030204" pitchFamily="34" charset="0"/>
              <a:ea typeface="+mn-ea"/>
              <a:cs typeface="+mn-cs"/>
            </a:rPr>
            <a:t>AKTUALIZACJA STRATEGII ROZWOJU GMINY</a:t>
          </a:r>
        </a:p>
      </dgm:t>
    </dgm:pt>
    <dgm:pt modelId="{D5F772BB-EBBB-4237-8A5C-B741D2BE6C54}" type="parTrans" cxnId="{5459ACC1-62AD-4B1F-8723-D5F3BE805DE9}">
      <dgm:prSet/>
      <dgm:spPr/>
      <dgm:t>
        <a:bodyPr/>
        <a:lstStyle/>
        <a:p>
          <a:endParaRPr lang="pl-PL"/>
        </a:p>
      </dgm:t>
    </dgm:pt>
    <dgm:pt modelId="{CB91CE27-E661-4DC6-9026-681515B76035}" type="sibTrans" cxnId="{5459ACC1-62AD-4B1F-8723-D5F3BE805DE9}">
      <dgm:prSet>
        <dgm:style>
          <a:lnRef idx="3">
            <a:schemeClr val="accent3"/>
          </a:lnRef>
          <a:fillRef idx="0">
            <a:schemeClr val="accent3"/>
          </a:fillRef>
          <a:effectRef idx="2">
            <a:schemeClr val="accent3"/>
          </a:effectRef>
          <a:fontRef idx="minor">
            <a:schemeClr val="tx1"/>
          </a:fontRef>
        </dgm:style>
      </dgm:prSet>
      <dgm:spPr>
        <a:xfrm>
          <a:off x="1527079" y="927151"/>
          <a:ext cx="3356449" cy="3356449"/>
        </a:xfrm>
        <a:custGeom>
          <a:avLst/>
          <a:gdLst/>
          <a:ahLst/>
          <a:cxnLst/>
          <a:rect l="0" t="0" r="0" b="0"/>
          <a:pathLst>
            <a:path>
              <a:moveTo>
                <a:pt x="2157457" y="69879"/>
              </a:moveTo>
              <a:arcTo wR="1678224" hR="1678224" stAng="17195537" swAng="953711"/>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gm:spPr>
      <dgm:t>
        <a:bodyPr/>
        <a:lstStyle/>
        <a:p>
          <a:endParaRPr lang="pl-PL"/>
        </a:p>
      </dgm:t>
    </dgm:pt>
    <dgm:pt modelId="{B57B71F2-E582-4052-8389-3583AD6BD79B}">
      <dgm:prSet phldrT="[Tekst]" custT="1"/>
      <dgm:spPr>
        <a:xfrm>
          <a:off x="3655623" y="1277682"/>
          <a:ext cx="1549776" cy="1091536"/>
        </a:xfrm>
        <a:prstGeom prst="roundRect">
          <a:avLst/>
        </a:prstGeom>
        <a:solidFill>
          <a:srgbClr val="80716A">
            <a:lumMod val="40000"/>
            <a:lumOff val="60000"/>
          </a:srgbClr>
        </a:solidFill>
        <a:ln w="25400" cap="flat" cmpd="sng" algn="ctr">
          <a:solidFill>
            <a:srgbClr val="1B4171"/>
          </a:solidFill>
          <a:prstDash val="solid"/>
        </a:ln>
        <a:effectLst/>
      </dgm:spPr>
      <dgm:t>
        <a:bodyPr/>
        <a:lstStyle/>
        <a:p>
          <a:r>
            <a:rPr lang="pl-PL" sz="1200" b="1">
              <a:solidFill>
                <a:srgbClr val="FF8600">
                  <a:lumMod val="75000"/>
                </a:srgbClr>
              </a:solidFill>
              <a:latin typeface="Helvetica" panose="020B0504020202030204" pitchFamily="34" charset="0"/>
              <a:ea typeface="+mn-ea"/>
              <a:cs typeface="+mn-cs"/>
            </a:rPr>
            <a:t>WDRAŻANIE ZAŁOŻEŃ STRATEGII </a:t>
          </a:r>
          <a:br>
            <a:rPr lang="pl-PL" sz="1200" b="1">
              <a:solidFill>
                <a:srgbClr val="FF8600">
                  <a:lumMod val="75000"/>
                </a:srgbClr>
              </a:solidFill>
              <a:latin typeface="Helvetica" panose="020B0504020202030204" pitchFamily="34" charset="0"/>
              <a:ea typeface="+mn-ea"/>
              <a:cs typeface="+mn-cs"/>
            </a:rPr>
          </a:br>
          <a:r>
            <a:rPr lang="pl-PL" sz="1200" b="1">
              <a:solidFill>
                <a:srgbClr val="FF8600">
                  <a:lumMod val="75000"/>
                </a:srgbClr>
              </a:solidFill>
              <a:latin typeface="Helvetica" panose="020B0504020202030204" pitchFamily="34" charset="0"/>
              <a:ea typeface="+mn-ea"/>
              <a:cs typeface="+mn-cs"/>
            </a:rPr>
            <a:t>(WIZJI I CELÓW DOKUMENTU)</a:t>
          </a:r>
          <a:endParaRPr lang="pl-PL" sz="3500" b="1">
            <a:solidFill>
              <a:srgbClr val="FF8600">
                <a:lumMod val="75000"/>
              </a:srgbClr>
            </a:solidFill>
            <a:latin typeface="Calibri"/>
            <a:ea typeface="+mn-ea"/>
            <a:cs typeface="+mn-cs"/>
          </a:endParaRPr>
        </a:p>
      </dgm:t>
    </dgm:pt>
    <dgm:pt modelId="{451E5141-3051-4D4C-AF2F-0AB5E2C6949E}" type="parTrans" cxnId="{A93BEBF4-E559-4074-8B61-41247C4B9183}">
      <dgm:prSet/>
      <dgm:spPr/>
      <dgm:t>
        <a:bodyPr/>
        <a:lstStyle/>
        <a:p>
          <a:endParaRPr lang="pl-PL"/>
        </a:p>
      </dgm:t>
    </dgm:pt>
    <dgm:pt modelId="{A82ABDFF-0087-4D62-B4D2-24F194735806}" type="sibTrans" cxnId="{A93BEBF4-E559-4074-8B61-41247C4B9183}">
      <dgm:prSet>
        <dgm:style>
          <a:lnRef idx="3">
            <a:schemeClr val="accent3"/>
          </a:lnRef>
          <a:fillRef idx="0">
            <a:schemeClr val="accent3"/>
          </a:fillRef>
          <a:effectRef idx="2">
            <a:schemeClr val="accent3"/>
          </a:effectRef>
          <a:fontRef idx="minor">
            <a:schemeClr val="tx1"/>
          </a:fontRef>
        </dgm:style>
      </dgm:prSet>
      <dgm:spPr>
        <a:xfrm>
          <a:off x="1084675" y="795382"/>
          <a:ext cx="3356449" cy="3356449"/>
        </a:xfrm>
        <a:custGeom>
          <a:avLst/>
          <a:gdLst/>
          <a:ahLst/>
          <a:cxnLst/>
          <a:rect l="0" t="0" r="0" b="0"/>
          <a:pathLst>
            <a:path>
              <a:moveTo>
                <a:pt x="3356449" y="1677510"/>
              </a:moveTo>
              <a:arcTo wR="1678224" hR="1678224" stAng="21598537" swAng="641803"/>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gm:spPr>
      <dgm:t>
        <a:bodyPr/>
        <a:lstStyle/>
        <a:p>
          <a:endParaRPr lang="pl-PL"/>
        </a:p>
      </dgm:t>
    </dgm:pt>
    <dgm:pt modelId="{BAE7B004-1908-49A2-A12A-1FF1FBD6CDEA}">
      <dgm:prSet phldrT="[Tekst]" custT="1"/>
      <dgm:spPr>
        <a:xfrm>
          <a:off x="3224460" y="2885690"/>
          <a:ext cx="1494911" cy="1124445"/>
        </a:xfrm>
        <a:prstGeom prst="roundRect">
          <a:avLst/>
        </a:prstGeom>
        <a:solidFill>
          <a:srgbClr val="80716A">
            <a:lumMod val="40000"/>
            <a:lumOff val="60000"/>
          </a:srgbClr>
        </a:solidFill>
        <a:ln w="25400" cap="flat" cmpd="sng" algn="ctr">
          <a:solidFill>
            <a:srgbClr val="1B4171"/>
          </a:solidFill>
          <a:prstDash val="solid"/>
        </a:ln>
        <a:effectLst/>
      </dgm:spPr>
      <dgm:t>
        <a:bodyPr/>
        <a:lstStyle/>
        <a:p>
          <a:r>
            <a:rPr lang="pl-PL" sz="1200" b="1">
              <a:solidFill>
                <a:srgbClr val="FF8600">
                  <a:lumMod val="75000"/>
                </a:srgbClr>
              </a:solidFill>
              <a:latin typeface="Helvetica" panose="020B0504020202030204" pitchFamily="34" charset="0"/>
              <a:ea typeface="+mn-ea"/>
              <a:cs typeface="+mn-cs"/>
            </a:rPr>
            <a:t>MONITORING POSTĘPÓW REALIZACJI STRATEGII</a:t>
          </a:r>
        </a:p>
      </dgm:t>
    </dgm:pt>
    <dgm:pt modelId="{28E22829-5D6A-4805-AE02-1EE9BADCF174}" type="parTrans" cxnId="{D925FD26-0B3B-447D-A82C-984C5037DD39}">
      <dgm:prSet/>
      <dgm:spPr/>
      <dgm:t>
        <a:bodyPr/>
        <a:lstStyle/>
        <a:p>
          <a:endParaRPr lang="pl-PL"/>
        </a:p>
      </dgm:t>
    </dgm:pt>
    <dgm:pt modelId="{CD5EED56-B79B-4B74-82AD-E2684C2F310E}" type="sibTrans" cxnId="{D925FD26-0B3B-447D-A82C-984C5037DD39}">
      <dgm:prSet>
        <dgm:style>
          <a:lnRef idx="3">
            <a:schemeClr val="accent3"/>
          </a:lnRef>
          <a:fillRef idx="0">
            <a:schemeClr val="accent3"/>
          </a:fillRef>
          <a:effectRef idx="2">
            <a:schemeClr val="accent3"/>
          </a:effectRef>
          <a:fontRef idx="minor">
            <a:schemeClr val="tx1"/>
          </a:fontRef>
        </dgm:style>
      </dgm:prSet>
      <dgm:spPr>
        <a:xfrm>
          <a:off x="1419294" y="500260"/>
          <a:ext cx="3356449" cy="3356449"/>
        </a:xfrm>
        <a:custGeom>
          <a:avLst/>
          <a:gdLst/>
          <a:ahLst/>
          <a:cxnLst/>
          <a:rect l="0" t="0" r="0" b="0"/>
          <a:pathLst>
            <a:path>
              <a:moveTo>
                <a:pt x="1686581" y="3356428"/>
              </a:moveTo>
              <a:arcTo wR="1678224" hR="1678224" stAng="5382882" swAng="735915"/>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gm:spPr>
      <dgm:t>
        <a:bodyPr/>
        <a:lstStyle/>
        <a:p>
          <a:endParaRPr lang="pl-PL"/>
        </a:p>
      </dgm:t>
    </dgm:pt>
    <dgm:pt modelId="{4B471CDC-B330-4544-BA19-052A0BF82C76}">
      <dgm:prSet phldrT="[Tekst]" custT="1"/>
      <dgm:spPr>
        <a:xfrm>
          <a:off x="934381" y="2892405"/>
          <a:ext cx="1699636" cy="1168173"/>
        </a:xfrm>
        <a:prstGeom prst="roundRect">
          <a:avLst/>
        </a:prstGeom>
        <a:solidFill>
          <a:srgbClr val="80716A">
            <a:lumMod val="40000"/>
            <a:lumOff val="60000"/>
          </a:srgbClr>
        </a:solidFill>
        <a:ln w="25400" cap="flat" cmpd="sng" algn="ctr">
          <a:solidFill>
            <a:srgbClr val="1B4171"/>
          </a:solidFill>
          <a:prstDash val="solid"/>
        </a:ln>
        <a:effectLst/>
      </dgm:spPr>
      <dgm:t>
        <a:bodyPr/>
        <a:lstStyle/>
        <a:p>
          <a:r>
            <a:rPr lang="pl-PL" sz="1200" b="1">
              <a:solidFill>
                <a:srgbClr val="FF8600">
                  <a:lumMod val="75000"/>
                </a:srgbClr>
              </a:solidFill>
              <a:latin typeface="Helvetica" panose="020B0504020202030204" pitchFamily="34" charset="0"/>
              <a:ea typeface="+mn-ea"/>
              <a:cs typeface="+mn-cs"/>
            </a:rPr>
            <a:t>KOMUNIKACJA ZE SPOŁECZNOŚCIĄ LOKALNĄ </a:t>
          </a:r>
          <a:br>
            <a:rPr lang="pl-PL" sz="1200" b="1">
              <a:solidFill>
                <a:srgbClr val="FF8600">
                  <a:lumMod val="75000"/>
                </a:srgbClr>
              </a:solidFill>
              <a:latin typeface="Helvetica" panose="020B0504020202030204" pitchFamily="34" charset="0"/>
              <a:ea typeface="+mn-ea"/>
              <a:cs typeface="+mn-cs"/>
            </a:rPr>
          </a:br>
          <a:r>
            <a:rPr lang="pl-PL" sz="1200" b="1">
              <a:solidFill>
                <a:srgbClr val="FF8600">
                  <a:lumMod val="75000"/>
                </a:srgbClr>
              </a:solidFill>
              <a:latin typeface="Helvetica" panose="020B0504020202030204" pitchFamily="34" charset="0"/>
              <a:ea typeface="+mn-ea"/>
              <a:cs typeface="+mn-cs"/>
            </a:rPr>
            <a:t>I INSTYTUCJAMI DZIAŁAJĄCYMI NA JEJ OBSZARZE</a:t>
          </a:r>
        </a:p>
      </dgm:t>
    </dgm:pt>
    <dgm:pt modelId="{50939A45-00F4-4B04-A421-43BA9E1FFD20}" type="parTrans" cxnId="{71A43736-6174-41EB-BF2F-1EB61DCA01E0}">
      <dgm:prSet/>
      <dgm:spPr/>
      <dgm:t>
        <a:bodyPr/>
        <a:lstStyle/>
        <a:p>
          <a:endParaRPr lang="pl-PL"/>
        </a:p>
      </dgm:t>
    </dgm:pt>
    <dgm:pt modelId="{40EA634F-8771-4978-BD8B-7AA86D7C2300}" type="sibTrans" cxnId="{71A43736-6174-41EB-BF2F-1EB61DCA01E0}">
      <dgm:prSet>
        <dgm:style>
          <a:lnRef idx="3">
            <a:schemeClr val="accent3"/>
          </a:lnRef>
          <a:fillRef idx="0">
            <a:schemeClr val="accent3"/>
          </a:fillRef>
          <a:effectRef idx="2">
            <a:schemeClr val="accent3"/>
          </a:effectRef>
          <a:fontRef idx="minor">
            <a:schemeClr val="tx1"/>
          </a:fontRef>
        </dgm:style>
      </dgm:prSet>
      <dgm:spPr>
        <a:xfrm>
          <a:off x="858943" y="100905"/>
          <a:ext cx="3356449" cy="3356449"/>
        </a:xfrm>
        <a:custGeom>
          <a:avLst/>
          <a:gdLst/>
          <a:ahLst/>
          <a:cxnLst/>
          <a:rect l="0" t="0" r="0" b="0"/>
          <a:pathLst>
            <a:path>
              <a:moveTo>
                <a:pt x="325335" y="2671265"/>
              </a:moveTo>
              <a:arcTo wR="1678224" hR="1678224" stAng="8623246" swAng="964341"/>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gm:spPr>
      <dgm:t>
        <a:bodyPr/>
        <a:lstStyle/>
        <a:p>
          <a:endParaRPr lang="pl-PL"/>
        </a:p>
      </dgm:t>
    </dgm:pt>
    <dgm:pt modelId="{961BF0CB-AEC7-4EA3-A508-97A0C6E965F4}">
      <dgm:prSet phldrT="[Tekst]" custT="1"/>
      <dgm:spPr>
        <a:xfrm>
          <a:off x="142781" y="1095200"/>
          <a:ext cx="1659518" cy="1116279"/>
        </a:xfrm>
        <a:prstGeom prst="roundRect">
          <a:avLst/>
        </a:prstGeom>
        <a:solidFill>
          <a:srgbClr val="80716A">
            <a:lumMod val="40000"/>
            <a:lumOff val="60000"/>
          </a:srgbClr>
        </a:solidFill>
        <a:ln w="25400" cap="flat" cmpd="sng" algn="ctr">
          <a:solidFill>
            <a:srgbClr val="1B4171"/>
          </a:solidFill>
          <a:prstDash val="solid"/>
        </a:ln>
        <a:effectLst/>
      </dgm:spPr>
      <dgm:t>
        <a:bodyPr/>
        <a:lstStyle/>
        <a:p>
          <a:r>
            <a:rPr lang="pl-PL" sz="1200" b="1">
              <a:solidFill>
                <a:srgbClr val="FF8600">
                  <a:lumMod val="75000"/>
                </a:srgbClr>
              </a:solidFill>
              <a:latin typeface="Helvetica" panose="020B0504020202030204" pitchFamily="34" charset="0"/>
              <a:ea typeface="+mn-ea"/>
              <a:cs typeface="+mn-cs"/>
            </a:rPr>
            <a:t>EWALUACJA - OCENA DZIAŁAŃ STRATEGII, REKOMENDACJE NA PRZYSZŁOŚĆ</a:t>
          </a:r>
        </a:p>
      </dgm:t>
    </dgm:pt>
    <dgm:pt modelId="{ED8D6D74-7564-4802-8F1A-118A3748520C}" type="parTrans" cxnId="{615645BE-F83D-4BA5-B8CD-307CB0465F63}">
      <dgm:prSet/>
      <dgm:spPr/>
      <dgm:t>
        <a:bodyPr/>
        <a:lstStyle/>
        <a:p>
          <a:endParaRPr lang="pl-PL"/>
        </a:p>
      </dgm:t>
    </dgm:pt>
    <dgm:pt modelId="{A1FEC345-A021-403E-9EA1-8DDECFA8CBF4}" type="sibTrans" cxnId="{615645BE-F83D-4BA5-B8CD-307CB0465F63}">
      <dgm:prSet>
        <dgm:style>
          <a:lnRef idx="3">
            <a:schemeClr val="accent3"/>
          </a:lnRef>
          <a:fillRef idx="0">
            <a:schemeClr val="accent3"/>
          </a:fillRef>
          <a:effectRef idx="2">
            <a:schemeClr val="accent3"/>
          </a:effectRef>
          <a:fontRef idx="minor">
            <a:schemeClr val="tx1"/>
          </a:fontRef>
        </dgm:style>
      </dgm:prSet>
      <dgm:spPr>
        <a:xfrm>
          <a:off x="291418" y="918853"/>
          <a:ext cx="3356449" cy="3356449"/>
        </a:xfrm>
        <a:custGeom>
          <a:avLst/>
          <a:gdLst/>
          <a:ahLst/>
          <a:cxnLst/>
          <a:rect l="0" t="0" r="0" b="0"/>
          <a:pathLst>
            <a:path>
              <a:moveTo>
                <a:pt x="1087606" y="107362"/>
              </a:moveTo>
              <a:arcTo wR="1678224" hR="1678224" stAng="14963674" swAng="1081465"/>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gm:spPr>
      <dgm:t>
        <a:bodyPr/>
        <a:lstStyle/>
        <a:p>
          <a:endParaRPr lang="pl-PL"/>
        </a:p>
      </dgm:t>
    </dgm:pt>
    <dgm:pt modelId="{B45D843D-504E-4EEF-A35A-EA7BDA264B1C}" type="pres">
      <dgm:prSet presAssocID="{684EC7CE-3452-4EBC-856B-3CA990821326}" presName="cycle" presStyleCnt="0">
        <dgm:presLayoutVars>
          <dgm:dir/>
          <dgm:resizeHandles val="exact"/>
        </dgm:presLayoutVars>
      </dgm:prSet>
      <dgm:spPr/>
      <dgm:t>
        <a:bodyPr/>
        <a:lstStyle/>
        <a:p>
          <a:endParaRPr lang="pl-PL"/>
        </a:p>
      </dgm:t>
    </dgm:pt>
    <dgm:pt modelId="{8576F497-522D-4E80-94BB-518F29C865BE}" type="pres">
      <dgm:prSet presAssocID="{DDAC2339-81C8-425E-89F5-A7B3B2072CF1}" presName="node" presStyleLbl="node1" presStyleIdx="0" presStyleCnt="5" custScaleX="113805" custScaleY="135186" custRadScaleRad="82751" custRadScaleInc="5296">
        <dgm:presLayoutVars>
          <dgm:bulletEnabled val="1"/>
        </dgm:presLayoutVars>
      </dgm:prSet>
      <dgm:spPr/>
      <dgm:t>
        <a:bodyPr/>
        <a:lstStyle/>
        <a:p>
          <a:endParaRPr lang="pl-PL"/>
        </a:p>
      </dgm:t>
    </dgm:pt>
    <dgm:pt modelId="{353D2D75-F1CA-4E32-B1F7-7007C66DFB47}" type="pres">
      <dgm:prSet presAssocID="{DDAC2339-81C8-425E-89F5-A7B3B2072CF1}" presName="spNode" presStyleCnt="0"/>
      <dgm:spPr/>
    </dgm:pt>
    <dgm:pt modelId="{814BADBB-6F69-42B5-90A3-BF8F6EC7FEDB}" type="pres">
      <dgm:prSet presAssocID="{CB91CE27-E661-4DC6-9026-681515B76035}" presName="sibTrans" presStyleLbl="sibTrans1D1" presStyleIdx="0" presStyleCnt="5"/>
      <dgm:spPr/>
      <dgm:t>
        <a:bodyPr/>
        <a:lstStyle/>
        <a:p>
          <a:endParaRPr lang="pl-PL"/>
        </a:p>
      </dgm:t>
    </dgm:pt>
    <dgm:pt modelId="{38F660FA-9FC7-471F-AF77-C48C92C972CF}" type="pres">
      <dgm:prSet presAssocID="{B57B71F2-E582-4052-8389-3583AD6BD79B}" presName="node" presStyleLbl="node1" presStyleIdx="1" presStyleCnt="5" custScaleX="120023" custScaleY="130053" custRadScaleRad="100460" custRadScaleInc="32964">
        <dgm:presLayoutVars>
          <dgm:bulletEnabled val="1"/>
        </dgm:presLayoutVars>
      </dgm:prSet>
      <dgm:spPr/>
      <dgm:t>
        <a:bodyPr/>
        <a:lstStyle/>
        <a:p>
          <a:endParaRPr lang="pl-PL"/>
        </a:p>
      </dgm:t>
    </dgm:pt>
    <dgm:pt modelId="{22A6F6BD-02BC-490C-9EFA-94504BEDAAA2}" type="pres">
      <dgm:prSet presAssocID="{B57B71F2-E582-4052-8389-3583AD6BD79B}" presName="spNode" presStyleCnt="0"/>
      <dgm:spPr/>
    </dgm:pt>
    <dgm:pt modelId="{A7097D44-7FD0-4FE9-93FF-E8A8BE88DE17}" type="pres">
      <dgm:prSet presAssocID="{A82ABDFF-0087-4D62-B4D2-24F194735806}" presName="sibTrans" presStyleLbl="sibTrans1D1" presStyleIdx="1" presStyleCnt="5"/>
      <dgm:spPr/>
      <dgm:t>
        <a:bodyPr/>
        <a:lstStyle/>
        <a:p>
          <a:endParaRPr lang="pl-PL"/>
        </a:p>
      </dgm:t>
    </dgm:pt>
    <dgm:pt modelId="{9A2096FD-49F1-4751-AD9B-2B5DDD61AFC8}" type="pres">
      <dgm:prSet presAssocID="{BAE7B004-1908-49A2-A12A-1FF1FBD6CDEA}" presName="node" presStyleLbl="node1" presStyleIdx="2" presStyleCnt="5" custScaleX="115774" custScaleY="133974" custRadScaleRad="106753" custRadScaleInc="-25448">
        <dgm:presLayoutVars>
          <dgm:bulletEnabled val="1"/>
        </dgm:presLayoutVars>
      </dgm:prSet>
      <dgm:spPr/>
      <dgm:t>
        <a:bodyPr/>
        <a:lstStyle/>
        <a:p>
          <a:endParaRPr lang="pl-PL"/>
        </a:p>
      </dgm:t>
    </dgm:pt>
    <dgm:pt modelId="{370393DC-DA9E-4FE9-8ED3-E904560410AA}" type="pres">
      <dgm:prSet presAssocID="{BAE7B004-1908-49A2-A12A-1FF1FBD6CDEA}" presName="spNode" presStyleCnt="0"/>
      <dgm:spPr/>
    </dgm:pt>
    <dgm:pt modelId="{BFC53D43-C2CB-499E-B409-BB24665F1D17}" type="pres">
      <dgm:prSet presAssocID="{CD5EED56-B79B-4B74-82AD-E2684C2F310E}" presName="sibTrans" presStyleLbl="sibTrans1D1" presStyleIdx="2" presStyleCnt="5"/>
      <dgm:spPr/>
      <dgm:t>
        <a:bodyPr/>
        <a:lstStyle/>
        <a:p>
          <a:endParaRPr lang="pl-PL"/>
        </a:p>
      </dgm:t>
    </dgm:pt>
    <dgm:pt modelId="{35C0EA36-472A-401C-9402-F3DCB59D3C03}" type="pres">
      <dgm:prSet presAssocID="{4B471CDC-B330-4544-BA19-052A0BF82C76}" presName="node" presStyleLbl="node1" presStyleIdx="3" presStyleCnt="5" custScaleX="131629" custScaleY="139184">
        <dgm:presLayoutVars>
          <dgm:bulletEnabled val="1"/>
        </dgm:presLayoutVars>
      </dgm:prSet>
      <dgm:spPr/>
      <dgm:t>
        <a:bodyPr/>
        <a:lstStyle/>
        <a:p>
          <a:endParaRPr lang="pl-PL"/>
        </a:p>
      </dgm:t>
    </dgm:pt>
    <dgm:pt modelId="{3D100BC8-7F78-41C2-8AB2-0F8116FEF186}" type="pres">
      <dgm:prSet presAssocID="{4B471CDC-B330-4544-BA19-052A0BF82C76}" presName="spNode" presStyleCnt="0"/>
      <dgm:spPr/>
    </dgm:pt>
    <dgm:pt modelId="{7386338D-9543-4A8B-AC20-FD791C912557}" type="pres">
      <dgm:prSet presAssocID="{40EA634F-8771-4978-BD8B-7AA86D7C2300}" presName="sibTrans" presStyleLbl="sibTrans1D1" presStyleIdx="3" presStyleCnt="5"/>
      <dgm:spPr/>
      <dgm:t>
        <a:bodyPr/>
        <a:lstStyle/>
        <a:p>
          <a:endParaRPr lang="pl-PL"/>
        </a:p>
      </dgm:t>
    </dgm:pt>
    <dgm:pt modelId="{485C1558-7096-4BF3-8467-EBD6E44E8F1B}" type="pres">
      <dgm:prSet presAssocID="{961BF0CB-AEC7-4EA3-A508-97A0C6E965F4}" presName="node" presStyleLbl="node1" presStyleIdx="4" presStyleCnt="5" custScaleX="128522" custScaleY="133001" custRadScaleRad="110674" custRadScaleInc="-14531">
        <dgm:presLayoutVars>
          <dgm:bulletEnabled val="1"/>
        </dgm:presLayoutVars>
      </dgm:prSet>
      <dgm:spPr/>
      <dgm:t>
        <a:bodyPr/>
        <a:lstStyle/>
        <a:p>
          <a:endParaRPr lang="pl-PL"/>
        </a:p>
      </dgm:t>
    </dgm:pt>
    <dgm:pt modelId="{96628910-6484-4454-AC18-414EE93F2CC4}" type="pres">
      <dgm:prSet presAssocID="{961BF0CB-AEC7-4EA3-A508-97A0C6E965F4}" presName="spNode" presStyleCnt="0"/>
      <dgm:spPr/>
    </dgm:pt>
    <dgm:pt modelId="{5E6E8DE7-353D-4CF0-984D-A32092F1D180}" type="pres">
      <dgm:prSet presAssocID="{A1FEC345-A021-403E-9EA1-8DDECFA8CBF4}" presName="sibTrans" presStyleLbl="sibTrans1D1" presStyleIdx="4" presStyleCnt="5"/>
      <dgm:spPr/>
      <dgm:t>
        <a:bodyPr/>
        <a:lstStyle/>
        <a:p>
          <a:endParaRPr lang="pl-PL"/>
        </a:p>
      </dgm:t>
    </dgm:pt>
  </dgm:ptLst>
  <dgm:cxnLst>
    <dgm:cxn modelId="{763CE705-8F76-4C97-96C6-736C9E29416F}" type="presOf" srcId="{684EC7CE-3452-4EBC-856B-3CA990821326}" destId="{B45D843D-504E-4EEF-A35A-EA7BDA264B1C}" srcOrd="0" destOrd="0" presId="urn:microsoft.com/office/officeart/2005/8/layout/cycle5"/>
    <dgm:cxn modelId="{F9B5C1C4-A0CA-4290-9A68-A91DCF7E6769}" type="presOf" srcId="{961BF0CB-AEC7-4EA3-A508-97A0C6E965F4}" destId="{485C1558-7096-4BF3-8467-EBD6E44E8F1B}" srcOrd="0" destOrd="0" presId="urn:microsoft.com/office/officeart/2005/8/layout/cycle5"/>
    <dgm:cxn modelId="{9230750B-A853-4B36-A37E-C19DFE5A5A20}" type="presOf" srcId="{CD5EED56-B79B-4B74-82AD-E2684C2F310E}" destId="{BFC53D43-C2CB-499E-B409-BB24665F1D17}" srcOrd="0" destOrd="0" presId="urn:microsoft.com/office/officeart/2005/8/layout/cycle5"/>
    <dgm:cxn modelId="{5459ACC1-62AD-4B1F-8723-D5F3BE805DE9}" srcId="{684EC7CE-3452-4EBC-856B-3CA990821326}" destId="{DDAC2339-81C8-425E-89F5-A7B3B2072CF1}" srcOrd="0" destOrd="0" parTransId="{D5F772BB-EBBB-4237-8A5C-B741D2BE6C54}" sibTransId="{CB91CE27-E661-4DC6-9026-681515B76035}"/>
    <dgm:cxn modelId="{615645BE-F83D-4BA5-B8CD-307CB0465F63}" srcId="{684EC7CE-3452-4EBC-856B-3CA990821326}" destId="{961BF0CB-AEC7-4EA3-A508-97A0C6E965F4}" srcOrd="4" destOrd="0" parTransId="{ED8D6D74-7564-4802-8F1A-118A3748520C}" sibTransId="{A1FEC345-A021-403E-9EA1-8DDECFA8CBF4}"/>
    <dgm:cxn modelId="{D925FD26-0B3B-447D-A82C-984C5037DD39}" srcId="{684EC7CE-3452-4EBC-856B-3CA990821326}" destId="{BAE7B004-1908-49A2-A12A-1FF1FBD6CDEA}" srcOrd="2" destOrd="0" parTransId="{28E22829-5D6A-4805-AE02-1EE9BADCF174}" sibTransId="{CD5EED56-B79B-4B74-82AD-E2684C2F310E}"/>
    <dgm:cxn modelId="{9ED114B2-0DA6-4AA5-AE95-0B254232239C}" type="presOf" srcId="{DDAC2339-81C8-425E-89F5-A7B3B2072CF1}" destId="{8576F497-522D-4E80-94BB-518F29C865BE}" srcOrd="0" destOrd="0" presId="urn:microsoft.com/office/officeart/2005/8/layout/cycle5"/>
    <dgm:cxn modelId="{7019CD39-B5AC-40E7-A98C-FA7BB62C6FD2}" type="presOf" srcId="{40EA634F-8771-4978-BD8B-7AA86D7C2300}" destId="{7386338D-9543-4A8B-AC20-FD791C912557}" srcOrd="0" destOrd="0" presId="urn:microsoft.com/office/officeart/2005/8/layout/cycle5"/>
    <dgm:cxn modelId="{9A60DCBB-67CE-4350-9F8B-E2DA2F400D55}" type="presOf" srcId="{B57B71F2-E582-4052-8389-3583AD6BD79B}" destId="{38F660FA-9FC7-471F-AF77-C48C92C972CF}" srcOrd="0" destOrd="0" presId="urn:microsoft.com/office/officeart/2005/8/layout/cycle5"/>
    <dgm:cxn modelId="{930BB8BB-B308-4D18-B48A-D1F5BA24E344}" type="presOf" srcId="{A1FEC345-A021-403E-9EA1-8DDECFA8CBF4}" destId="{5E6E8DE7-353D-4CF0-984D-A32092F1D180}" srcOrd="0" destOrd="0" presId="urn:microsoft.com/office/officeart/2005/8/layout/cycle5"/>
    <dgm:cxn modelId="{21FA105A-6BE4-4505-B3F6-321268CB4C61}" type="presOf" srcId="{4B471CDC-B330-4544-BA19-052A0BF82C76}" destId="{35C0EA36-472A-401C-9402-F3DCB59D3C03}" srcOrd="0" destOrd="0" presId="urn:microsoft.com/office/officeart/2005/8/layout/cycle5"/>
    <dgm:cxn modelId="{BB71B407-F4E7-4501-ACB6-A7C5081679F2}" type="presOf" srcId="{A82ABDFF-0087-4D62-B4D2-24F194735806}" destId="{A7097D44-7FD0-4FE9-93FF-E8A8BE88DE17}" srcOrd="0" destOrd="0" presId="urn:microsoft.com/office/officeart/2005/8/layout/cycle5"/>
    <dgm:cxn modelId="{5E699159-6D8A-406C-A56F-6826F0F5CC2B}" type="presOf" srcId="{CB91CE27-E661-4DC6-9026-681515B76035}" destId="{814BADBB-6F69-42B5-90A3-BF8F6EC7FEDB}" srcOrd="0" destOrd="0" presId="urn:microsoft.com/office/officeart/2005/8/layout/cycle5"/>
    <dgm:cxn modelId="{A93BEBF4-E559-4074-8B61-41247C4B9183}" srcId="{684EC7CE-3452-4EBC-856B-3CA990821326}" destId="{B57B71F2-E582-4052-8389-3583AD6BD79B}" srcOrd="1" destOrd="0" parTransId="{451E5141-3051-4D4C-AF2F-0AB5E2C6949E}" sibTransId="{A82ABDFF-0087-4D62-B4D2-24F194735806}"/>
    <dgm:cxn modelId="{E278E86B-3290-47FD-A442-D2410B593192}" type="presOf" srcId="{BAE7B004-1908-49A2-A12A-1FF1FBD6CDEA}" destId="{9A2096FD-49F1-4751-AD9B-2B5DDD61AFC8}" srcOrd="0" destOrd="0" presId="urn:microsoft.com/office/officeart/2005/8/layout/cycle5"/>
    <dgm:cxn modelId="{71A43736-6174-41EB-BF2F-1EB61DCA01E0}" srcId="{684EC7CE-3452-4EBC-856B-3CA990821326}" destId="{4B471CDC-B330-4544-BA19-052A0BF82C76}" srcOrd="3" destOrd="0" parTransId="{50939A45-00F4-4B04-A421-43BA9E1FFD20}" sibTransId="{40EA634F-8771-4978-BD8B-7AA86D7C2300}"/>
    <dgm:cxn modelId="{BBE9CDE4-58EC-4804-8331-DF13FB6AE8D1}" type="presParOf" srcId="{B45D843D-504E-4EEF-A35A-EA7BDA264B1C}" destId="{8576F497-522D-4E80-94BB-518F29C865BE}" srcOrd="0" destOrd="0" presId="urn:microsoft.com/office/officeart/2005/8/layout/cycle5"/>
    <dgm:cxn modelId="{9591DAA1-2CE2-4B91-96F7-7F399CC6436E}" type="presParOf" srcId="{B45D843D-504E-4EEF-A35A-EA7BDA264B1C}" destId="{353D2D75-F1CA-4E32-B1F7-7007C66DFB47}" srcOrd="1" destOrd="0" presId="urn:microsoft.com/office/officeart/2005/8/layout/cycle5"/>
    <dgm:cxn modelId="{5BF67856-0E97-4F01-8E36-BA6FC398BB46}" type="presParOf" srcId="{B45D843D-504E-4EEF-A35A-EA7BDA264B1C}" destId="{814BADBB-6F69-42B5-90A3-BF8F6EC7FEDB}" srcOrd="2" destOrd="0" presId="urn:microsoft.com/office/officeart/2005/8/layout/cycle5"/>
    <dgm:cxn modelId="{7AC6323E-839F-4E12-8149-3EF5A7E1C2C0}" type="presParOf" srcId="{B45D843D-504E-4EEF-A35A-EA7BDA264B1C}" destId="{38F660FA-9FC7-471F-AF77-C48C92C972CF}" srcOrd="3" destOrd="0" presId="urn:microsoft.com/office/officeart/2005/8/layout/cycle5"/>
    <dgm:cxn modelId="{F7F2CF5D-0459-4426-A76A-552AB5370941}" type="presParOf" srcId="{B45D843D-504E-4EEF-A35A-EA7BDA264B1C}" destId="{22A6F6BD-02BC-490C-9EFA-94504BEDAAA2}" srcOrd="4" destOrd="0" presId="urn:microsoft.com/office/officeart/2005/8/layout/cycle5"/>
    <dgm:cxn modelId="{9DA05C44-82F9-450A-ACAD-9C1359A68C18}" type="presParOf" srcId="{B45D843D-504E-4EEF-A35A-EA7BDA264B1C}" destId="{A7097D44-7FD0-4FE9-93FF-E8A8BE88DE17}" srcOrd="5" destOrd="0" presId="urn:microsoft.com/office/officeart/2005/8/layout/cycle5"/>
    <dgm:cxn modelId="{C781221C-1A10-4134-9A0B-F209F142CC64}" type="presParOf" srcId="{B45D843D-504E-4EEF-A35A-EA7BDA264B1C}" destId="{9A2096FD-49F1-4751-AD9B-2B5DDD61AFC8}" srcOrd="6" destOrd="0" presId="urn:microsoft.com/office/officeart/2005/8/layout/cycle5"/>
    <dgm:cxn modelId="{C64AC13F-BE2D-41F1-AEE8-EBDC12EBA0A4}" type="presParOf" srcId="{B45D843D-504E-4EEF-A35A-EA7BDA264B1C}" destId="{370393DC-DA9E-4FE9-8ED3-E904560410AA}" srcOrd="7" destOrd="0" presId="urn:microsoft.com/office/officeart/2005/8/layout/cycle5"/>
    <dgm:cxn modelId="{411E1AB3-17D2-42CF-B1C6-F0CA158D1283}" type="presParOf" srcId="{B45D843D-504E-4EEF-A35A-EA7BDA264B1C}" destId="{BFC53D43-C2CB-499E-B409-BB24665F1D17}" srcOrd="8" destOrd="0" presId="urn:microsoft.com/office/officeart/2005/8/layout/cycle5"/>
    <dgm:cxn modelId="{E590E7C8-4EEA-47DD-AB3E-8B2107A81A56}" type="presParOf" srcId="{B45D843D-504E-4EEF-A35A-EA7BDA264B1C}" destId="{35C0EA36-472A-401C-9402-F3DCB59D3C03}" srcOrd="9" destOrd="0" presId="urn:microsoft.com/office/officeart/2005/8/layout/cycle5"/>
    <dgm:cxn modelId="{78F99798-FCDC-4AB3-B391-A254586B5389}" type="presParOf" srcId="{B45D843D-504E-4EEF-A35A-EA7BDA264B1C}" destId="{3D100BC8-7F78-41C2-8AB2-0F8116FEF186}" srcOrd="10" destOrd="0" presId="urn:microsoft.com/office/officeart/2005/8/layout/cycle5"/>
    <dgm:cxn modelId="{6884EF1F-9B74-47E2-A324-8C517D080806}" type="presParOf" srcId="{B45D843D-504E-4EEF-A35A-EA7BDA264B1C}" destId="{7386338D-9543-4A8B-AC20-FD791C912557}" srcOrd="11" destOrd="0" presId="urn:microsoft.com/office/officeart/2005/8/layout/cycle5"/>
    <dgm:cxn modelId="{12C0FB0E-F72A-4F21-BB86-5A41C7C17F87}" type="presParOf" srcId="{B45D843D-504E-4EEF-A35A-EA7BDA264B1C}" destId="{485C1558-7096-4BF3-8467-EBD6E44E8F1B}" srcOrd="12" destOrd="0" presId="urn:microsoft.com/office/officeart/2005/8/layout/cycle5"/>
    <dgm:cxn modelId="{40C7DEC6-FF2A-4F23-A927-5F9E90E4ACCB}" type="presParOf" srcId="{B45D843D-504E-4EEF-A35A-EA7BDA264B1C}" destId="{96628910-6484-4454-AC18-414EE93F2CC4}" srcOrd="13" destOrd="0" presId="urn:microsoft.com/office/officeart/2005/8/layout/cycle5"/>
    <dgm:cxn modelId="{11981487-DC40-4DBD-987C-533FF434D39F}" type="presParOf" srcId="{B45D843D-504E-4EEF-A35A-EA7BDA264B1C}" destId="{5E6E8DE7-353D-4CF0-984D-A32092F1D180}" srcOrd="14"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9679-F813-4731-B7D1-EF6AF0A36B50}">
      <dsp:nvSpPr>
        <dsp:cNvPr id="0" name=""/>
        <dsp:cNvSpPr/>
      </dsp:nvSpPr>
      <dsp:spPr>
        <a:xfrm rot="5400000">
          <a:off x="-459560" y="462575"/>
          <a:ext cx="3063738" cy="21446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smtClean="0"/>
            <a:t>społeczna</a:t>
          </a:r>
          <a:endParaRPr lang="pl-PL" sz="2400" kern="1200" dirty="0"/>
        </a:p>
      </dsp:txBody>
      <dsp:txXfrm rot="-5400000">
        <a:off x="1" y="1075322"/>
        <a:ext cx="2144616" cy="919122"/>
      </dsp:txXfrm>
    </dsp:sp>
    <dsp:sp modelId="{CD3479B0-4DAF-48A0-9044-CC09E4792AE2}">
      <dsp:nvSpPr>
        <dsp:cNvPr id="0" name=""/>
        <dsp:cNvSpPr/>
      </dsp:nvSpPr>
      <dsp:spPr>
        <a:xfrm rot="5400000">
          <a:off x="3810393" y="-1662761"/>
          <a:ext cx="1991429" cy="5322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Stan ludności i procesy demograficzne</a:t>
          </a:r>
          <a:endParaRPr lang="pl-PL" sz="1600" kern="1200" dirty="0"/>
        </a:p>
        <a:p>
          <a:pPr marL="171450" lvl="1" indent="-171450" algn="l" defTabSz="711200">
            <a:lnSpc>
              <a:spcPct val="90000"/>
            </a:lnSpc>
            <a:spcBef>
              <a:spcPct val="0"/>
            </a:spcBef>
            <a:spcAft>
              <a:spcPct val="15000"/>
            </a:spcAft>
            <a:buChar char="••"/>
          </a:pPr>
          <a:r>
            <a:rPr lang="pl-PL" sz="1600" kern="1200" smtClean="0"/>
            <a:t>Mieszkalnictwo</a:t>
          </a:r>
          <a:endParaRPr lang="pl-PL" sz="1600" kern="1200"/>
        </a:p>
        <a:p>
          <a:pPr marL="171450" lvl="1" indent="-171450" algn="l" defTabSz="711200">
            <a:lnSpc>
              <a:spcPct val="90000"/>
            </a:lnSpc>
            <a:spcBef>
              <a:spcPct val="0"/>
            </a:spcBef>
            <a:spcAft>
              <a:spcPct val="15000"/>
            </a:spcAft>
            <a:buChar char="••"/>
          </a:pPr>
          <a:r>
            <a:rPr lang="pl-PL" sz="1600" kern="1200" dirty="0" smtClean="0"/>
            <a:t>Edukacja </a:t>
          </a:r>
          <a:endParaRPr lang="pl-PL" sz="1600" kern="1200" dirty="0"/>
        </a:p>
        <a:p>
          <a:pPr marL="171450" lvl="1" indent="-171450" algn="l" defTabSz="711200">
            <a:lnSpc>
              <a:spcPct val="90000"/>
            </a:lnSpc>
            <a:spcBef>
              <a:spcPct val="0"/>
            </a:spcBef>
            <a:spcAft>
              <a:spcPct val="15000"/>
            </a:spcAft>
            <a:buChar char="••"/>
          </a:pPr>
          <a:r>
            <a:rPr lang="pl-PL" sz="1600" kern="1200" dirty="0" smtClean="0"/>
            <a:t>Kultura i sport</a:t>
          </a:r>
          <a:endParaRPr lang="pl-PL" sz="1600" kern="1200" dirty="0"/>
        </a:p>
        <a:p>
          <a:pPr marL="171450" lvl="1" indent="-171450" algn="l" defTabSz="711200">
            <a:lnSpc>
              <a:spcPct val="90000"/>
            </a:lnSpc>
            <a:spcBef>
              <a:spcPct val="0"/>
            </a:spcBef>
            <a:spcAft>
              <a:spcPct val="15000"/>
            </a:spcAft>
            <a:buChar char="••"/>
          </a:pPr>
          <a:r>
            <a:rPr lang="pl-PL" sz="1600" kern="1200" smtClean="0"/>
            <a:t>Aktywność obywatelska i organizacje pozarządowe</a:t>
          </a:r>
          <a:endParaRPr lang="pl-PL" sz="1600" kern="1200"/>
        </a:p>
        <a:p>
          <a:pPr marL="171450" lvl="1" indent="-171450" algn="l" defTabSz="711200">
            <a:lnSpc>
              <a:spcPct val="90000"/>
            </a:lnSpc>
            <a:spcBef>
              <a:spcPct val="0"/>
            </a:spcBef>
            <a:spcAft>
              <a:spcPct val="15000"/>
            </a:spcAft>
            <a:buChar char="••"/>
          </a:pPr>
          <a:r>
            <a:rPr lang="pl-PL" sz="1600" kern="1200" smtClean="0"/>
            <a:t>Ochrona zdrowia i opieka społeczna</a:t>
          </a:r>
          <a:endParaRPr lang="pl-PL" sz="1600" kern="1200"/>
        </a:p>
        <a:p>
          <a:pPr marL="171450" lvl="1" indent="-171450" algn="l" defTabSz="711200">
            <a:lnSpc>
              <a:spcPct val="90000"/>
            </a:lnSpc>
            <a:spcBef>
              <a:spcPct val="0"/>
            </a:spcBef>
            <a:spcAft>
              <a:spcPct val="15000"/>
            </a:spcAft>
            <a:buChar char="••"/>
          </a:pPr>
          <a:r>
            <a:rPr lang="pl-PL" sz="1600" kern="1200" dirty="0" smtClean="0"/>
            <a:t>Bezpieczeństwo publiczne</a:t>
          </a:r>
          <a:endParaRPr lang="pl-PL" sz="1600" kern="1200" dirty="0"/>
        </a:p>
      </dsp:txBody>
      <dsp:txXfrm rot="-5400000">
        <a:off x="2144616" y="100230"/>
        <a:ext cx="5225769" cy="1797001"/>
      </dsp:txXfrm>
    </dsp:sp>
    <dsp:sp modelId="{2E22A637-BC56-4243-8CC0-05C588126D03}">
      <dsp:nvSpPr>
        <dsp:cNvPr id="0" name=""/>
        <dsp:cNvSpPr/>
      </dsp:nvSpPr>
      <dsp:spPr>
        <a:xfrm rot="5400000">
          <a:off x="-459560" y="3248934"/>
          <a:ext cx="3063738" cy="21446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smtClean="0"/>
            <a:t>gospodarcza</a:t>
          </a:r>
          <a:endParaRPr lang="pl-PL" sz="2400" kern="1200" dirty="0"/>
        </a:p>
      </dsp:txBody>
      <dsp:txXfrm rot="-5400000">
        <a:off x="1" y="3861681"/>
        <a:ext cx="2144616" cy="919122"/>
      </dsp:txXfrm>
    </dsp:sp>
    <dsp:sp modelId="{FC80824B-8DB6-4625-A81A-4FF4633F39B9}">
      <dsp:nvSpPr>
        <dsp:cNvPr id="0" name=""/>
        <dsp:cNvSpPr/>
      </dsp:nvSpPr>
      <dsp:spPr>
        <a:xfrm rot="5400000">
          <a:off x="3810393" y="1120581"/>
          <a:ext cx="1991429" cy="5322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Atrakcyjność inwestycyjna gminy</a:t>
          </a:r>
          <a:endParaRPr lang="pl-PL" sz="1600" kern="1200" dirty="0"/>
        </a:p>
        <a:p>
          <a:pPr marL="171450" lvl="1" indent="-171450" algn="l" defTabSz="711200">
            <a:lnSpc>
              <a:spcPct val="90000"/>
            </a:lnSpc>
            <a:spcBef>
              <a:spcPct val="0"/>
            </a:spcBef>
            <a:spcAft>
              <a:spcPct val="15000"/>
            </a:spcAft>
            <a:buChar char="••"/>
          </a:pPr>
          <a:r>
            <a:rPr lang="pl-PL" sz="1600" kern="1200" dirty="0" smtClean="0"/>
            <a:t>Przedsiębiorczość</a:t>
          </a:r>
          <a:endParaRPr lang="pl-PL" sz="1600" kern="1200" dirty="0"/>
        </a:p>
        <a:p>
          <a:pPr marL="171450" lvl="1" indent="-171450" algn="l" defTabSz="711200">
            <a:lnSpc>
              <a:spcPct val="90000"/>
            </a:lnSpc>
            <a:spcBef>
              <a:spcPct val="0"/>
            </a:spcBef>
            <a:spcAft>
              <a:spcPct val="15000"/>
            </a:spcAft>
            <a:buChar char="••"/>
          </a:pPr>
          <a:r>
            <a:rPr lang="pl-PL" sz="1600" kern="1200" dirty="0" smtClean="0"/>
            <a:t>Rynek pracy</a:t>
          </a:r>
          <a:endParaRPr lang="pl-PL" sz="1600" kern="1200" dirty="0"/>
        </a:p>
        <a:p>
          <a:pPr marL="171450" lvl="1" indent="-171450" algn="l" defTabSz="711200">
            <a:lnSpc>
              <a:spcPct val="90000"/>
            </a:lnSpc>
            <a:spcBef>
              <a:spcPct val="0"/>
            </a:spcBef>
            <a:spcAft>
              <a:spcPct val="15000"/>
            </a:spcAft>
            <a:buChar char="••"/>
          </a:pPr>
          <a:r>
            <a:rPr lang="pl-PL" sz="1600" kern="1200" smtClean="0"/>
            <a:t>Turystyka</a:t>
          </a:r>
          <a:endParaRPr lang="pl-PL" sz="1600" kern="1200"/>
        </a:p>
        <a:p>
          <a:pPr marL="171450" lvl="1" indent="-171450" algn="l" defTabSz="711200">
            <a:lnSpc>
              <a:spcPct val="90000"/>
            </a:lnSpc>
            <a:spcBef>
              <a:spcPct val="0"/>
            </a:spcBef>
            <a:spcAft>
              <a:spcPct val="15000"/>
            </a:spcAft>
            <a:buChar char="••"/>
          </a:pPr>
          <a:r>
            <a:rPr lang="pl-PL" sz="1600" kern="1200" dirty="0" smtClean="0"/>
            <a:t>Rolnictwo</a:t>
          </a:r>
          <a:endParaRPr lang="pl-PL" sz="1600" kern="1200" dirty="0"/>
        </a:p>
      </dsp:txBody>
      <dsp:txXfrm rot="-5400000">
        <a:off x="2144616" y="2883572"/>
        <a:ext cx="5225769" cy="1797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9679-F813-4731-B7D1-EF6AF0A36B50}">
      <dsp:nvSpPr>
        <dsp:cNvPr id="0" name=""/>
        <dsp:cNvSpPr/>
      </dsp:nvSpPr>
      <dsp:spPr>
        <a:xfrm rot="5400000">
          <a:off x="-459560" y="462575"/>
          <a:ext cx="3063738" cy="21446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smtClean="0"/>
            <a:t>przestrzenno-środowiskowa</a:t>
          </a:r>
          <a:endParaRPr lang="pl-PL" sz="2400" kern="1200" dirty="0"/>
        </a:p>
      </dsp:txBody>
      <dsp:txXfrm rot="-5400000">
        <a:off x="1" y="1075322"/>
        <a:ext cx="2144616" cy="919122"/>
      </dsp:txXfrm>
    </dsp:sp>
    <dsp:sp modelId="{CD3479B0-4DAF-48A0-9044-CC09E4792AE2}">
      <dsp:nvSpPr>
        <dsp:cNvPr id="0" name=""/>
        <dsp:cNvSpPr/>
      </dsp:nvSpPr>
      <dsp:spPr>
        <a:xfrm rot="5400000">
          <a:off x="3810393" y="-1662761"/>
          <a:ext cx="1991429" cy="5322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Walory przyrodnicze i kulturowe</a:t>
          </a:r>
          <a:endParaRPr lang="pl-PL" sz="1600" kern="1200" dirty="0"/>
        </a:p>
        <a:p>
          <a:pPr marL="171450" lvl="1" indent="-171450" algn="l" defTabSz="711200">
            <a:lnSpc>
              <a:spcPct val="90000"/>
            </a:lnSpc>
            <a:spcBef>
              <a:spcPct val="0"/>
            </a:spcBef>
            <a:spcAft>
              <a:spcPct val="15000"/>
            </a:spcAft>
            <a:buChar char="••"/>
          </a:pPr>
          <a:r>
            <a:rPr lang="pl-PL" sz="1600" kern="1200" dirty="0" smtClean="0"/>
            <a:t>Infrastruktura techniczna: transportowa teleinformatyczna, elektroenergetyczna i gazowa </a:t>
          </a:r>
          <a:endParaRPr lang="pl-PL" sz="1600" kern="1200" dirty="0"/>
        </a:p>
        <a:p>
          <a:pPr marL="171450" lvl="1" indent="-171450" algn="l" defTabSz="711200">
            <a:lnSpc>
              <a:spcPct val="90000"/>
            </a:lnSpc>
            <a:spcBef>
              <a:spcPct val="0"/>
            </a:spcBef>
            <a:spcAft>
              <a:spcPct val="15000"/>
            </a:spcAft>
            <a:buChar char="••"/>
          </a:pPr>
          <a:r>
            <a:rPr lang="pl-PL" sz="1600" kern="1200" smtClean="0"/>
            <a:t>Gospodarka wodno-kanalizacyjna</a:t>
          </a:r>
          <a:endParaRPr lang="pl-PL" sz="1600" kern="1200"/>
        </a:p>
        <a:p>
          <a:pPr marL="171450" lvl="1" indent="-171450" algn="l" defTabSz="711200">
            <a:lnSpc>
              <a:spcPct val="90000"/>
            </a:lnSpc>
            <a:spcBef>
              <a:spcPct val="0"/>
            </a:spcBef>
            <a:spcAft>
              <a:spcPct val="15000"/>
            </a:spcAft>
            <a:buChar char="••"/>
          </a:pPr>
          <a:r>
            <a:rPr lang="pl-PL" sz="1600" kern="1200" smtClean="0"/>
            <a:t>Gospodarka odpadami</a:t>
          </a:r>
          <a:endParaRPr lang="pl-PL" sz="1600" kern="1200"/>
        </a:p>
        <a:p>
          <a:pPr marL="171450" lvl="1" indent="-171450" algn="l" defTabSz="711200">
            <a:lnSpc>
              <a:spcPct val="90000"/>
            </a:lnSpc>
            <a:spcBef>
              <a:spcPct val="0"/>
            </a:spcBef>
            <a:spcAft>
              <a:spcPct val="15000"/>
            </a:spcAft>
            <a:buChar char="••"/>
          </a:pPr>
          <a:r>
            <a:rPr lang="pl-PL" sz="1600" kern="1200" dirty="0" smtClean="0"/>
            <a:t>Potencjał OZE</a:t>
          </a:r>
          <a:endParaRPr lang="pl-PL" sz="1600" kern="1200" dirty="0"/>
        </a:p>
        <a:p>
          <a:pPr marL="171450" lvl="1" indent="-171450" algn="l" defTabSz="711200">
            <a:lnSpc>
              <a:spcPct val="90000"/>
            </a:lnSpc>
            <a:spcBef>
              <a:spcPct val="0"/>
            </a:spcBef>
            <a:spcAft>
              <a:spcPct val="15000"/>
            </a:spcAft>
            <a:buChar char="••"/>
          </a:pPr>
          <a:r>
            <a:rPr lang="pl-PL" sz="1600" kern="1200" smtClean="0"/>
            <a:t>Polityka przestrzenna w gminie</a:t>
          </a:r>
          <a:endParaRPr lang="pl-PL" sz="1600" kern="1200"/>
        </a:p>
      </dsp:txBody>
      <dsp:txXfrm rot="-5400000">
        <a:off x="2144616" y="100230"/>
        <a:ext cx="5225769" cy="1797001"/>
      </dsp:txXfrm>
    </dsp:sp>
    <dsp:sp modelId="{2E22A637-BC56-4243-8CC0-05C588126D03}">
      <dsp:nvSpPr>
        <dsp:cNvPr id="0" name=""/>
        <dsp:cNvSpPr/>
      </dsp:nvSpPr>
      <dsp:spPr>
        <a:xfrm rot="5400000">
          <a:off x="-459560" y="3245919"/>
          <a:ext cx="3063738" cy="21446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pl-PL" sz="2300" kern="1200" dirty="0" smtClean="0"/>
            <a:t>instytucjonalna</a:t>
          </a:r>
          <a:endParaRPr lang="pl-PL" sz="2300" kern="1200" dirty="0"/>
        </a:p>
      </dsp:txBody>
      <dsp:txXfrm rot="-5400000">
        <a:off x="1" y="3858666"/>
        <a:ext cx="2144616" cy="919122"/>
      </dsp:txXfrm>
    </dsp:sp>
    <dsp:sp modelId="{FC80824B-8DB6-4625-A81A-4FF4633F39B9}">
      <dsp:nvSpPr>
        <dsp:cNvPr id="0" name=""/>
        <dsp:cNvSpPr/>
      </dsp:nvSpPr>
      <dsp:spPr>
        <a:xfrm rot="5400000">
          <a:off x="3810393" y="1120581"/>
          <a:ext cx="1991429" cy="5322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t>Zdolność inwestycyjna gminy </a:t>
          </a:r>
          <a:endParaRPr lang="pl-PL" sz="1600" kern="1200" dirty="0"/>
        </a:p>
        <a:p>
          <a:pPr marL="171450" lvl="1" indent="-171450" algn="l" defTabSz="711200">
            <a:lnSpc>
              <a:spcPct val="90000"/>
            </a:lnSpc>
            <a:spcBef>
              <a:spcPct val="0"/>
            </a:spcBef>
            <a:spcAft>
              <a:spcPct val="15000"/>
            </a:spcAft>
            <a:buChar char="••"/>
          </a:pPr>
          <a:r>
            <a:rPr lang="pl-PL" sz="1600" kern="1200" dirty="0" smtClean="0"/>
            <a:t>Aktywność w pozyskiwaniu środków zewnętrznych</a:t>
          </a:r>
          <a:endParaRPr lang="pl-PL" sz="1600" kern="1200" dirty="0"/>
        </a:p>
        <a:p>
          <a:pPr marL="171450" lvl="1" indent="-171450" algn="l" defTabSz="711200">
            <a:lnSpc>
              <a:spcPct val="90000"/>
            </a:lnSpc>
            <a:spcBef>
              <a:spcPct val="0"/>
            </a:spcBef>
            <a:spcAft>
              <a:spcPct val="15000"/>
            </a:spcAft>
            <a:buChar char="••"/>
          </a:pPr>
          <a:r>
            <a:rPr lang="pl-PL" sz="1600" kern="1200" smtClean="0"/>
            <a:t>Współpraca z innymi podmiotami</a:t>
          </a:r>
          <a:endParaRPr lang="pl-PL" sz="1600" kern="1200"/>
        </a:p>
      </dsp:txBody>
      <dsp:txXfrm rot="-5400000">
        <a:off x="2144616" y="2883572"/>
        <a:ext cx="5225769" cy="1797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A75B-7402-4BB3-9D42-3FE83376E03E}">
      <dsp:nvSpPr>
        <dsp:cNvPr id="0" name=""/>
        <dsp:cNvSpPr/>
      </dsp:nvSpPr>
      <dsp:spPr>
        <a:xfrm>
          <a:off x="226373" y="594"/>
          <a:ext cx="7622493" cy="6960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smtClean="0"/>
            <a:t>WIZJA ROZWOJU – perspektywa ogólna, dalekosiężna</a:t>
          </a:r>
          <a:endParaRPr lang="pl-PL" sz="1600" kern="1200" dirty="0"/>
        </a:p>
      </dsp:txBody>
      <dsp:txXfrm>
        <a:off x="246760" y="20981"/>
        <a:ext cx="7581719" cy="655288"/>
      </dsp:txXfrm>
    </dsp:sp>
    <dsp:sp modelId="{DC8BD079-708C-4DA0-8AEF-751F9C7E5E06}">
      <dsp:nvSpPr>
        <dsp:cNvPr id="0" name=""/>
        <dsp:cNvSpPr/>
      </dsp:nvSpPr>
      <dsp:spPr>
        <a:xfrm rot="5400000">
          <a:off x="3907108" y="714058"/>
          <a:ext cx="261023" cy="31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rot="-5400000">
        <a:off x="3943652" y="740160"/>
        <a:ext cx="187937" cy="182716"/>
      </dsp:txXfrm>
    </dsp:sp>
    <dsp:sp modelId="{C99149AA-9860-43B2-92FF-2A44EC48FCA2}">
      <dsp:nvSpPr>
        <dsp:cNvPr id="0" name=""/>
        <dsp:cNvSpPr/>
      </dsp:nvSpPr>
      <dsp:spPr>
        <a:xfrm>
          <a:off x="226373" y="1044688"/>
          <a:ext cx="7622493" cy="6960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smtClean="0"/>
            <a:t>CELE STRATEGICZNE – perspektywa wieloletnia</a:t>
          </a:r>
          <a:endParaRPr lang="pl-PL" sz="1600" kern="1200" dirty="0"/>
        </a:p>
      </dsp:txBody>
      <dsp:txXfrm>
        <a:off x="246760" y="1065075"/>
        <a:ext cx="7581719" cy="655288"/>
      </dsp:txXfrm>
    </dsp:sp>
    <dsp:sp modelId="{576B21E1-32C0-475D-BCF4-B87962BF2AD2}">
      <dsp:nvSpPr>
        <dsp:cNvPr id="0" name=""/>
        <dsp:cNvSpPr/>
      </dsp:nvSpPr>
      <dsp:spPr>
        <a:xfrm rot="5400000">
          <a:off x="3907108" y="1758151"/>
          <a:ext cx="261023" cy="31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rot="-5400000">
        <a:off x="3943652" y="1784253"/>
        <a:ext cx="187937" cy="182716"/>
      </dsp:txXfrm>
    </dsp:sp>
    <dsp:sp modelId="{6DF6456F-1019-4556-BD08-07FB9FF7142A}">
      <dsp:nvSpPr>
        <dsp:cNvPr id="0" name=""/>
        <dsp:cNvSpPr/>
      </dsp:nvSpPr>
      <dsp:spPr>
        <a:xfrm>
          <a:off x="226373" y="2088781"/>
          <a:ext cx="7622493" cy="6960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smtClean="0"/>
            <a:t>CELE OPERACYJNE – perspektywa średniookresowa</a:t>
          </a:r>
          <a:endParaRPr lang="pl-PL" sz="1600" kern="1200" dirty="0"/>
        </a:p>
      </dsp:txBody>
      <dsp:txXfrm>
        <a:off x="246760" y="2109168"/>
        <a:ext cx="7581719" cy="655288"/>
      </dsp:txXfrm>
    </dsp:sp>
    <dsp:sp modelId="{F55996A8-E69B-4DE3-A618-D9B6CEAB8A5E}">
      <dsp:nvSpPr>
        <dsp:cNvPr id="0" name=""/>
        <dsp:cNvSpPr/>
      </dsp:nvSpPr>
      <dsp:spPr>
        <a:xfrm rot="5400000">
          <a:off x="3907108" y="2802245"/>
          <a:ext cx="261023" cy="31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rot="-5400000">
        <a:off x="3943652" y="2828347"/>
        <a:ext cx="187937" cy="182716"/>
      </dsp:txXfrm>
    </dsp:sp>
    <dsp:sp modelId="{821A1E88-1484-48A8-9EC8-9D7351F5F652}">
      <dsp:nvSpPr>
        <dsp:cNvPr id="0" name=""/>
        <dsp:cNvSpPr/>
      </dsp:nvSpPr>
      <dsp:spPr>
        <a:xfrm>
          <a:off x="226373" y="3132874"/>
          <a:ext cx="7622493" cy="6960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smtClean="0"/>
            <a:t>KIERUNKI INTERWENCJI (DZIAŁAŃ) – perspektywa krótkoterminowa</a:t>
          </a:r>
          <a:endParaRPr lang="pl-PL" sz="1600" kern="1200" dirty="0"/>
        </a:p>
      </dsp:txBody>
      <dsp:txXfrm>
        <a:off x="246760" y="3153261"/>
        <a:ext cx="7581719" cy="655288"/>
      </dsp:txXfrm>
    </dsp:sp>
    <dsp:sp modelId="{02F08E4D-ED59-484C-8FA0-AC67DB919681}">
      <dsp:nvSpPr>
        <dsp:cNvPr id="0" name=""/>
        <dsp:cNvSpPr/>
      </dsp:nvSpPr>
      <dsp:spPr>
        <a:xfrm rot="5400000">
          <a:off x="3907108" y="3846338"/>
          <a:ext cx="261023" cy="31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rot="-5400000">
        <a:off x="3943652" y="3872440"/>
        <a:ext cx="187937" cy="182716"/>
      </dsp:txXfrm>
    </dsp:sp>
    <dsp:sp modelId="{141B19E5-BA29-46A6-AD93-AD31E8703512}">
      <dsp:nvSpPr>
        <dsp:cNvPr id="0" name=""/>
        <dsp:cNvSpPr/>
      </dsp:nvSpPr>
      <dsp:spPr>
        <a:xfrm>
          <a:off x="226373" y="4176967"/>
          <a:ext cx="7622493" cy="6960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smtClean="0"/>
            <a:t>Projekty /  przedsięwzięcia</a:t>
          </a:r>
          <a:endParaRPr lang="pl-PL" sz="1600" kern="1200" dirty="0"/>
        </a:p>
      </dsp:txBody>
      <dsp:txXfrm>
        <a:off x="246760" y="4197354"/>
        <a:ext cx="7581719" cy="655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7D0-6AE8-4942-B5AB-8D84880E6F03}">
      <dsp:nvSpPr>
        <dsp:cNvPr id="0" name=""/>
        <dsp:cNvSpPr/>
      </dsp:nvSpPr>
      <dsp:spPr>
        <a:xfrm>
          <a:off x="12221" y="2285882"/>
          <a:ext cx="2933079" cy="21696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1" kern="1200" smtClean="0">
              <a:latin typeface="Arial" panose="020B0604020202020204" pitchFamily="34" charset="0"/>
              <a:cs typeface="Arial" panose="020B0604020202020204" pitchFamily="34" charset="0"/>
            </a:rPr>
            <a:t>1. Atrakcyjna </a:t>
          </a:r>
          <a:br>
            <a:rPr lang="pl-PL" sz="1800" b="1" kern="1200" smtClean="0">
              <a:latin typeface="Arial" panose="020B0604020202020204" pitchFamily="34" charset="0"/>
              <a:cs typeface="Arial" panose="020B0604020202020204" pitchFamily="34" charset="0"/>
            </a:rPr>
          </a:br>
          <a:r>
            <a:rPr lang="pl-PL" sz="1800" b="1" kern="1200" smtClean="0">
              <a:latin typeface="Arial" panose="020B0604020202020204" pitchFamily="34" charset="0"/>
              <a:cs typeface="Arial" panose="020B0604020202020204" pitchFamily="34" charset="0"/>
            </a:rPr>
            <a:t>i bezpieczna przestrzeń oraz czyste środowisko naturalne</a:t>
          </a:r>
          <a:endParaRPr lang="pl-PL" sz="1800" kern="1200" dirty="0"/>
        </a:p>
      </dsp:txBody>
      <dsp:txXfrm>
        <a:off x="75767" y="2349428"/>
        <a:ext cx="2805987" cy="2042511"/>
      </dsp:txXfrm>
    </dsp:sp>
    <dsp:sp modelId="{C2DD8FBE-A6C8-4070-9F9D-45B2A4052CA6}">
      <dsp:nvSpPr>
        <dsp:cNvPr id="0" name=""/>
        <dsp:cNvSpPr/>
      </dsp:nvSpPr>
      <dsp:spPr>
        <a:xfrm rot="17533283">
          <a:off x="2385146" y="2525379"/>
          <a:ext cx="1801679" cy="22741"/>
        </a:xfrm>
        <a:custGeom>
          <a:avLst/>
          <a:gdLst/>
          <a:ahLst/>
          <a:cxnLst/>
          <a:rect l="0" t="0" r="0" b="0"/>
          <a:pathLst>
            <a:path>
              <a:moveTo>
                <a:pt x="0" y="11370"/>
              </a:moveTo>
              <a:lnTo>
                <a:pt x="1801679"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pl-PL" sz="1050" kern="1200"/>
        </a:p>
      </dsp:txBody>
      <dsp:txXfrm>
        <a:off x="3240944" y="2491708"/>
        <a:ext cx="90083" cy="90083"/>
      </dsp:txXfrm>
    </dsp:sp>
    <dsp:sp modelId="{704449BE-B4BF-4825-8F0E-D2D7FB4BF092}">
      <dsp:nvSpPr>
        <dsp:cNvPr id="0" name=""/>
        <dsp:cNvSpPr/>
      </dsp:nvSpPr>
      <dsp:spPr>
        <a:xfrm>
          <a:off x="3626672" y="1268757"/>
          <a:ext cx="4930058" cy="868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1.1. Poprawa dostępności, atrakcyjności i estetyki przestrzeni publicznej</a:t>
          </a:r>
          <a:endParaRPr lang="pl-PL" sz="1800" kern="1200" dirty="0"/>
        </a:p>
      </dsp:txBody>
      <dsp:txXfrm>
        <a:off x="3652098" y="1294183"/>
        <a:ext cx="4879206" cy="817265"/>
      </dsp:txXfrm>
    </dsp:sp>
    <dsp:sp modelId="{013D8A72-ADD5-4A2A-983F-E682E01B8E71}">
      <dsp:nvSpPr>
        <dsp:cNvPr id="0" name=""/>
        <dsp:cNvSpPr/>
      </dsp:nvSpPr>
      <dsp:spPr>
        <a:xfrm rot="18902968">
          <a:off x="2804600" y="3019215"/>
          <a:ext cx="962773" cy="22741"/>
        </a:xfrm>
        <a:custGeom>
          <a:avLst/>
          <a:gdLst/>
          <a:ahLst/>
          <a:cxnLst/>
          <a:rect l="0" t="0" r="0" b="0"/>
          <a:pathLst>
            <a:path>
              <a:moveTo>
                <a:pt x="0" y="11370"/>
              </a:moveTo>
              <a:lnTo>
                <a:pt x="962773"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61917" y="3006516"/>
        <a:ext cx="48138" cy="48138"/>
      </dsp:txXfrm>
    </dsp:sp>
    <dsp:sp modelId="{31E7693D-6BA2-427B-B5C5-530144F7B6A8}">
      <dsp:nvSpPr>
        <dsp:cNvPr id="0" name=""/>
        <dsp:cNvSpPr/>
      </dsp:nvSpPr>
      <dsp:spPr>
        <a:xfrm>
          <a:off x="3626672" y="2264631"/>
          <a:ext cx="492356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1.2. Poprawa dostępności komunikacyjnej oraz stanu i bezpieczeństwa infrastruktury drogowej</a:t>
          </a:r>
          <a:endParaRPr lang="pl-PL" sz="1800" kern="1200" dirty="0"/>
        </a:p>
      </dsp:txBody>
      <dsp:txXfrm>
        <a:off x="3651618" y="2289577"/>
        <a:ext cx="4873676" cy="801821"/>
      </dsp:txXfrm>
    </dsp:sp>
    <dsp:sp modelId="{C70321DD-D664-4C8D-B143-5F7679139C0F}">
      <dsp:nvSpPr>
        <dsp:cNvPr id="0" name=""/>
        <dsp:cNvSpPr/>
      </dsp:nvSpPr>
      <dsp:spPr>
        <a:xfrm rot="1422737">
          <a:off x="2913887" y="3508950"/>
          <a:ext cx="744198" cy="22741"/>
        </a:xfrm>
        <a:custGeom>
          <a:avLst/>
          <a:gdLst/>
          <a:ahLst/>
          <a:cxnLst/>
          <a:rect l="0" t="0" r="0" b="0"/>
          <a:pathLst>
            <a:path>
              <a:moveTo>
                <a:pt x="0" y="11370"/>
              </a:moveTo>
              <a:lnTo>
                <a:pt x="744198"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67381" y="3501716"/>
        <a:ext cx="37209" cy="37209"/>
      </dsp:txXfrm>
    </dsp:sp>
    <dsp:sp modelId="{E5B9FCA2-56BC-4D45-BEEF-ABD7160D566A}">
      <dsp:nvSpPr>
        <dsp:cNvPr id="0" name=""/>
        <dsp:cNvSpPr/>
      </dsp:nvSpPr>
      <dsp:spPr>
        <a:xfrm>
          <a:off x="3626672" y="3244102"/>
          <a:ext cx="489007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1.3. Rozwój infrastruktury poprawiającej stan ochrony środowiska</a:t>
          </a:r>
          <a:endParaRPr lang="pl-PL" sz="1800" kern="1200" dirty="0"/>
        </a:p>
      </dsp:txBody>
      <dsp:txXfrm>
        <a:off x="3651618" y="3269048"/>
        <a:ext cx="4840186" cy="801821"/>
      </dsp:txXfrm>
    </dsp:sp>
    <dsp:sp modelId="{447C6DF0-A7DF-4C89-AC63-F75AF1C1283A}">
      <dsp:nvSpPr>
        <dsp:cNvPr id="0" name=""/>
        <dsp:cNvSpPr/>
      </dsp:nvSpPr>
      <dsp:spPr>
        <a:xfrm rot="3914469">
          <a:off x="2472506" y="4098017"/>
          <a:ext cx="1626960" cy="22741"/>
        </a:xfrm>
        <a:custGeom>
          <a:avLst/>
          <a:gdLst/>
          <a:ahLst/>
          <a:cxnLst/>
          <a:rect l="0" t="0" r="0" b="0"/>
          <a:pathLst>
            <a:path>
              <a:moveTo>
                <a:pt x="0" y="11370"/>
              </a:moveTo>
              <a:lnTo>
                <a:pt x="1626960"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45312" y="4068713"/>
        <a:ext cx="81348" cy="81348"/>
      </dsp:txXfrm>
    </dsp:sp>
    <dsp:sp modelId="{F60DD74F-7759-4F80-9214-63B4353074FB}">
      <dsp:nvSpPr>
        <dsp:cNvPr id="0" name=""/>
        <dsp:cNvSpPr/>
      </dsp:nvSpPr>
      <dsp:spPr>
        <a:xfrm>
          <a:off x="3626672" y="4223572"/>
          <a:ext cx="4899226" cy="12490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1.4. Wzrost bezpieczeństwa energetycznego gminy i efektywności energetycznej oraz promocja postaw ekologicznych wśród mieszkańców</a:t>
          </a:r>
          <a:endParaRPr lang="pl-PL" sz="1800" kern="1200" dirty="0"/>
        </a:p>
      </dsp:txBody>
      <dsp:txXfrm>
        <a:off x="3663255" y="4260155"/>
        <a:ext cx="4826060" cy="1175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7D0-6AE8-4942-B5AB-8D84880E6F03}">
      <dsp:nvSpPr>
        <dsp:cNvPr id="0" name=""/>
        <dsp:cNvSpPr/>
      </dsp:nvSpPr>
      <dsp:spPr>
        <a:xfrm>
          <a:off x="12221" y="2285882"/>
          <a:ext cx="2933079" cy="21696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1" kern="1200" dirty="0" smtClean="0">
              <a:solidFill>
                <a:schemeClr val="bg1"/>
              </a:solidFill>
              <a:latin typeface="Arial" panose="020B0604020202020204" pitchFamily="34" charset="0"/>
              <a:ea typeface="+mn-ea"/>
              <a:cs typeface="Arial" panose="020B0604020202020204" pitchFamily="34" charset="0"/>
            </a:rPr>
            <a:t>2. </a:t>
          </a:r>
          <a:r>
            <a:rPr lang="pl-PL" sz="1800" b="1" kern="1200" dirty="0" smtClean="0">
              <a:solidFill>
                <a:schemeClr val="bg1"/>
              </a:solidFill>
              <a:latin typeface="Arial" panose="020B0604020202020204" pitchFamily="34" charset="0"/>
              <a:cs typeface="Arial" panose="020B0604020202020204" pitchFamily="34" charset="0"/>
            </a:rPr>
            <a:t>Aktywni mieszkańcy korzystający  z wysokiej jakości usług publicznych</a:t>
          </a:r>
          <a:endParaRPr lang="pl-PL" sz="1800" b="1" kern="1200" dirty="0">
            <a:solidFill>
              <a:schemeClr val="bg1"/>
            </a:solidFill>
          </a:endParaRPr>
        </a:p>
      </dsp:txBody>
      <dsp:txXfrm>
        <a:off x="75767" y="2349428"/>
        <a:ext cx="2805987" cy="2042511"/>
      </dsp:txXfrm>
    </dsp:sp>
    <dsp:sp modelId="{C2DD8FBE-A6C8-4070-9F9D-45B2A4052CA6}">
      <dsp:nvSpPr>
        <dsp:cNvPr id="0" name=""/>
        <dsp:cNvSpPr/>
      </dsp:nvSpPr>
      <dsp:spPr>
        <a:xfrm rot="17350740">
          <a:off x="2248957" y="2379842"/>
          <a:ext cx="2074057" cy="22741"/>
        </a:xfrm>
        <a:custGeom>
          <a:avLst/>
          <a:gdLst/>
          <a:ahLst/>
          <a:cxnLst/>
          <a:rect l="0" t="0" r="0" b="0"/>
          <a:pathLst>
            <a:path>
              <a:moveTo>
                <a:pt x="0" y="11370"/>
              </a:moveTo>
              <a:lnTo>
                <a:pt x="2074057"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pl-PL" sz="1050" kern="1200"/>
        </a:p>
      </dsp:txBody>
      <dsp:txXfrm>
        <a:off x="3234135" y="2339362"/>
        <a:ext cx="103702" cy="103702"/>
      </dsp:txXfrm>
    </dsp:sp>
    <dsp:sp modelId="{704449BE-B4BF-4825-8F0E-D2D7FB4BF092}">
      <dsp:nvSpPr>
        <dsp:cNvPr id="0" name=""/>
        <dsp:cNvSpPr/>
      </dsp:nvSpPr>
      <dsp:spPr>
        <a:xfrm>
          <a:off x="3626672" y="936103"/>
          <a:ext cx="4930058" cy="95127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solidFill>
                <a:schemeClr val="bg1"/>
              </a:solidFill>
              <a:latin typeface="Arial" panose="020B0604020202020204" pitchFamily="34" charset="0"/>
              <a:ea typeface="+mn-ea"/>
              <a:cs typeface="Arial" panose="020B0604020202020204" pitchFamily="34" charset="0"/>
            </a:rPr>
            <a:t>2.1. </a:t>
          </a:r>
          <a:r>
            <a:rPr lang="pl-PL" sz="1800" kern="1200" dirty="0" smtClean="0">
              <a:solidFill>
                <a:schemeClr val="bg1"/>
              </a:solidFill>
              <a:latin typeface="Arial" panose="020B0604020202020204" pitchFamily="34" charset="0"/>
              <a:cs typeface="Arial" panose="020B0604020202020204" pitchFamily="34" charset="0"/>
            </a:rPr>
            <a:t>Rozwój integracji społecznej i aktywności mieszkańców</a:t>
          </a:r>
          <a:endParaRPr lang="pl-PL" sz="1800" kern="1200" dirty="0" smtClean="0">
            <a:solidFill>
              <a:schemeClr val="bg1"/>
            </a:solidFill>
          </a:endParaRPr>
        </a:p>
      </dsp:txBody>
      <dsp:txXfrm>
        <a:off x="3654534" y="963965"/>
        <a:ext cx="4874334" cy="895554"/>
      </dsp:txXfrm>
    </dsp:sp>
    <dsp:sp modelId="{013D8A72-ADD5-4A2A-983F-E682E01B8E71}">
      <dsp:nvSpPr>
        <dsp:cNvPr id="0" name=""/>
        <dsp:cNvSpPr/>
      </dsp:nvSpPr>
      <dsp:spPr>
        <a:xfrm rot="18374267">
          <a:off x="2709665" y="2894469"/>
          <a:ext cx="1152642" cy="22741"/>
        </a:xfrm>
        <a:custGeom>
          <a:avLst/>
          <a:gdLst/>
          <a:ahLst/>
          <a:cxnLst/>
          <a:rect l="0" t="0" r="0" b="0"/>
          <a:pathLst>
            <a:path>
              <a:moveTo>
                <a:pt x="0" y="11370"/>
              </a:moveTo>
              <a:lnTo>
                <a:pt x="1152642"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57170" y="2877023"/>
        <a:ext cx="57632" cy="57632"/>
      </dsp:txXfrm>
    </dsp:sp>
    <dsp:sp modelId="{31E7693D-6BA2-427B-B5C5-530144F7B6A8}">
      <dsp:nvSpPr>
        <dsp:cNvPr id="0" name=""/>
        <dsp:cNvSpPr/>
      </dsp:nvSpPr>
      <dsp:spPr>
        <a:xfrm>
          <a:off x="3626672" y="2015139"/>
          <a:ext cx="492356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solidFill>
                <a:schemeClr val="bg1"/>
              </a:solidFill>
              <a:latin typeface="Arial" panose="020B0604020202020204" pitchFamily="34" charset="0"/>
              <a:ea typeface="+mn-ea"/>
              <a:cs typeface="Arial" panose="020B0604020202020204" pitchFamily="34" charset="0"/>
            </a:rPr>
            <a:t>2.2. </a:t>
          </a:r>
          <a:r>
            <a:rPr lang="pl-PL" sz="1800" kern="1200" dirty="0" smtClean="0">
              <a:solidFill>
                <a:schemeClr val="bg1"/>
              </a:solidFill>
              <a:latin typeface="Arial" panose="020B0604020202020204" pitchFamily="34" charset="0"/>
              <a:cs typeface="Arial" panose="020B0604020202020204" pitchFamily="34" charset="0"/>
            </a:rPr>
            <a:t>Rozwój usług zdrowia, pomocy społecznej i mieszkalnictwa komunalnego</a:t>
          </a:r>
          <a:endParaRPr lang="pl-PL" sz="1800" kern="1200" dirty="0">
            <a:solidFill>
              <a:schemeClr val="bg1"/>
            </a:solidFill>
          </a:endParaRPr>
        </a:p>
      </dsp:txBody>
      <dsp:txXfrm>
        <a:off x="3651618" y="2040085"/>
        <a:ext cx="4873676" cy="801821"/>
      </dsp:txXfrm>
    </dsp:sp>
    <dsp:sp modelId="{C70321DD-D664-4C8D-B143-5F7679139C0F}">
      <dsp:nvSpPr>
        <dsp:cNvPr id="0" name=""/>
        <dsp:cNvSpPr/>
      </dsp:nvSpPr>
      <dsp:spPr>
        <a:xfrm rot="250725">
          <a:off x="2944393" y="3384204"/>
          <a:ext cx="683186" cy="22741"/>
        </a:xfrm>
        <a:custGeom>
          <a:avLst/>
          <a:gdLst/>
          <a:ahLst/>
          <a:cxnLst/>
          <a:rect l="0" t="0" r="0" b="0"/>
          <a:pathLst>
            <a:path>
              <a:moveTo>
                <a:pt x="0" y="11370"/>
              </a:moveTo>
              <a:lnTo>
                <a:pt x="683186"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68907" y="3378495"/>
        <a:ext cx="34159" cy="34159"/>
      </dsp:txXfrm>
    </dsp:sp>
    <dsp:sp modelId="{E5B9FCA2-56BC-4D45-BEEF-ABD7160D566A}">
      <dsp:nvSpPr>
        <dsp:cNvPr id="0" name=""/>
        <dsp:cNvSpPr/>
      </dsp:nvSpPr>
      <dsp:spPr>
        <a:xfrm>
          <a:off x="3626672" y="2994609"/>
          <a:ext cx="489007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solidFill>
                <a:schemeClr val="bg1"/>
              </a:solidFill>
              <a:latin typeface="Arial" panose="020B0604020202020204" pitchFamily="34" charset="0"/>
              <a:ea typeface="+mn-ea"/>
              <a:cs typeface="Arial" panose="020B0604020202020204" pitchFamily="34" charset="0"/>
            </a:rPr>
            <a:t>2.3. </a:t>
          </a:r>
          <a:r>
            <a:rPr lang="pl-PL" sz="1800" kern="1200" dirty="0" smtClean="0">
              <a:solidFill>
                <a:schemeClr val="bg1"/>
              </a:solidFill>
              <a:latin typeface="Arial" panose="020B0604020202020204" pitchFamily="34" charset="0"/>
              <a:cs typeface="Arial" panose="020B0604020202020204" pitchFamily="34" charset="0"/>
            </a:rPr>
            <a:t>Zwiększenie  dostępności i jakości edukacji oraz opieki nad dziećmi</a:t>
          </a:r>
          <a:endParaRPr lang="pl-PL" sz="1800" kern="1200" dirty="0" smtClean="0">
            <a:solidFill>
              <a:schemeClr val="bg1"/>
            </a:solidFill>
          </a:endParaRPr>
        </a:p>
      </dsp:txBody>
      <dsp:txXfrm>
        <a:off x="3651618" y="3019555"/>
        <a:ext cx="4840186" cy="801821"/>
      </dsp:txXfrm>
    </dsp:sp>
    <dsp:sp modelId="{FA392D93-1AEC-4ECB-8942-7A37D82A0BB0}">
      <dsp:nvSpPr>
        <dsp:cNvPr id="0" name=""/>
        <dsp:cNvSpPr/>
      </dsp:nvSpPr>
      <dsp:spPr>
        <a:xfrm rot="3389714">
          <a:off x="2668810" y="3873939"/>
          <a:ext cx="1234353" cy="22741"/>
        </a:xfrm>
        <a:custGeom>
          <a:avLst/>
          <a:gdLst/>
          <a:ahLst/>
          <a:cxnLst/>
          <a:rect l="0" t="0" r="0" b="0"/>
          <a:pathLst>
            <a:path>
              <a:moveTo>
                <a:pt x="0" y="11370"/>
              </a:moveTo>
              <a:lnTo>
                <a:pt x="1234353"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255127" y="3854451"/>
        <a:ext cx="61717" cy="61717"/>
      </dsp:txXfrm>
    </dsp:sp>
    <dsp:sp modelId="{BA3D0A8C-B9D2-4D1C-843A-897B2C9CB828}">
      <dsp:nvSpPr>
        <dsp:cNvPr id="0" name=""/>
        <dsp:cNvSpPr/>
      </dsp:nvSpPr>
      <dsp:spPr>
        <a:xfrm>
          <a:off x="3626672" y="3974080"/>
          <a:ext cx="4868752"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solidFill>
                <a:schemeClr val="bg1"/>
              </a:solidFill>
              <a:latin typeface="Arial" panose="020B0604020202020204" pitchFamily="34" charset="0"/>
              <a:ea typeface="+mn-ea"/>
              <a:cs typeface="Arial" panose="020B0604020202020204" pitchFamily="34" charset="0"/>
            </a:rPr>
            <a:t>2.4. </a:t>
          </a:r>
          <a:r>
            <a:rPr lang="pl-PL" sz="1800" kern="1200" dirty="0" smtClean="0">
              <a:solidFill>
                <a:schemeClr val="bg1"/>
              </a:solidFill>
              <a:latin typeface="Arial" panose="020B0604020202020204" pitchFamily="34" charset="0"/>
              <a:cs typeface="Arial" panose="020B0604020202020204" pitchFamily="34" charset="0"/>
            </a:rPr>
            <a:t>Wzrost dostępu do usług kultury, sportu i rekreacji</a:t>
          </a:r>
          <a:endParaRPr lang="pl-PL" sz="1800" kern="1200" dirty="0">
            <a:solidFill>
              <a:schemeClr val="bg1"/>
            </a:solidFill>
            <a:latin typeface="Arial" panose="020B0604020202020204" pitchFamily="34" charset="0"/>
            <a:ea typeface="+mn-ea"/>
            <a:cs typeface="Arial" panose="020B0604020202020204" pitchFamily="34" charset="0"/>
          </a:endParaRPr>
        </a:p>
      </dsp:txBody>
      <dsp:txXfrm>
        <a:off x="3651618" y="3999026"/>
        <a:ext cx="4818860" cy="801821"/>
      </dsp:txXfrm>
    </dsp:sp>
    <dsp:sp modelId="{AA496748-33EF-4D47-9191-0331D06A9E2F}">
      <dsp:nvSpPr>
        <dsp:cNvPr id="0" name=""/>
        <dsp:cNvSpPr/>
      </dsp:nvSpPr>
      <dsp:spPr>
        <a:xfrm rot="4169606">
          <a:off x="2248104" y="4364441"/>
          <a:ext cx="2146260" cy="22741"/>
        </a:xfrm>
        <a:custGeom>
          <a:avLst/>
          <a:gdLst/>
          <a:ahLst/>
          <a:cxnLst/>
          <a:rect l="0" t="0" r="0" b="0"/>
          <a:pathLst>
            <a:path>
              <a:moveTo>
                <a:pt x="0" y="11370"/>
              </a:moveTo>
              <a:lnTo>
                <a:pt x="2146260"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3267578" y="4322155"/>
        <a:ext cx="107313" cy="107313"/>
      </dsp:txXfrm>
    </dsp:sp>
    <dsp:sp modelId="{EE6CF0F2-7841-436C-8AF7-CA05D6049D79}">
      <dsp:nvSpPr>
        <dsp:cNvPr id="0" name=""/>
        <dsp:cNvSpPr/>
      </dsp:nvSpPr>
      <dsp:spPr>
        <a:xfrm>
          <a:off x="3697167" y="4955084"/>
          <a:ext cx="4871784"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2.5. Wysoki poziom bezpieczeństwa publicznego</a:t>
          </a:r>
          <a:endParaRPr lang="pl-PL" sz="1800" kern="1200" dirty="0">
            <a:latin typeface="Arial" panose="020B0604020202020204" pitchFamily="34" charset="0"/>
            <a:cs typeface="Arial" panose="020B0604020202020204" pitchFamily="34" charset="0"/>
          </a:endParaRPr>
        </a:p>
      </dsp:txBody>
      <dsp:txXfrm>
        <a:off x="3722113" y="4980030"/>
        <a:ext cx="4821892" cy="801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7D0-6AE8-4942-B5AB-8D84880E6F03}">
      <dsp:nvSpPr>
        <dsp:cNvPr id="0" name=""/>
        <dsp:cNvSpPr/>
      </dsp:nvSpPr>
      <dsp:spPr>
        <a:xfrm>
          <a:off x="12221" y="2285882"/>
          <a:ext cx="2933079" cy="21696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1" kern="1200" dirty="0" smtClean="0">
              <a:solidFill>
                <a:schemeClr val="bg1"/>
              </a:solidFill>
              <a:latin typeface="Arial" panose="020B0604020202020204" pitchFamily="34" charset="0"/>
              <a:cs typeface="Arial" panose="020B0604020202020204" pitchFamily="34" charset="0"/>
            </a:rPr>
            <a:t>3. Lepiej funkcjonująca lokalna gospodarka i rozwinięty rynek pracy</a:t>
          </a:r>
          <a:endParaRPr lang="pl-PL" sz="1800" b="1" kern="1200" dirty="0">
            <a:solidFill>
              <a:schemeClr val="bg1"/>
            </a:solidFill>
          </a:endParaRPr>
        </a:p>
      </dsp:txBody>
      <dsp:txXfrm>
        <a:off x="75767" y="2349428"/>
        <a:ext cx="2805987" cy="2042511"/>
      </dsp:txXfrm>
    </dsp:sp>
    <dsp:sp modelId="{C2DD8FBE-A6C8-4070-9F9D-45B2A4052CA6}">
      <dsp:nvSpPr>
        <dsp:cNvPr id="0" name=""/>
        <dsp:cNvSpPr/>
      </dsp:nvSpPr>
      <dsp:spPr>
        <a:xfrm rot="17692822">
          <a:off x="2476228" y="2624710"/>
          <a:ext cx="1619515" cy="22741"/>
        </a:xfrm>
        <a:custGeom>
          <a:avLst/>
          <a:gdLst/>
          <a:ahLst/>
          <a:cxnLst/>
          <a:rect l="0" t="0" r="0" b="0"/>
          <a:pathLst>
            <a:path>
              <a:moveTo>
                <a:pt x="0" y="11370"/>
              </a:moveTo>
              <a:lnTo>
                <a:pt x="1619515"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pl-PL" sz="1050" kern="1200"/>
        </a:p>
      </dsp:txBody>
      <dsp:txXfrm>
        <a:off x="3245498" y="2595593"/>
        <a:ext cx="80975" cy="80975"/>
      </dsp:txXfrm>
    </dsp:sp>
    <dsp:sp modelId="{704449BE-B4BF-4825-8F0E-D2D7FB4BF092}">
      <dsp:nvSpPr>
        <dsp:cNvPr id="0" name=""/>
        <dsp:cNvSpPr/>
      </dsp:nvSpPr>
      <dsp:spPr>
        <a:xfrm>
          <a:off x="3626672" y="1467419"/>
          <a:ext cx="4930058" cy="868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3.1. Rozwój lokalnej przedsiębiorczości oraz rozbudowa infrastruktury poprawiającej atrakcyjność inwestycyjną gminy</a:t>
          </a:r>
          <a:endParaRPr lang="pl-PL" sz="1800" kern="1200" dirty="0"/>
        </a:p>
      </dsp:txBody>
      <dsp:txXfrm>
        <a:off x="3652098" y="1492845"/>
        <a:ext cx="4879206" cy="817265"/>
      </dsp:txXfrm>
    </dsp:sp>
    <dsp:sp modelId="{013D8A72-ADD5-4A2A-983F-E682E01B8E71}">
      <dsp:nvSpPr>
        <dsp:cNvPr id="0" name=""/>
        <dsp:cNvSpPr/>
      </dsp:nvSpPr>
      <dsp:spPr>
        <a:xfrm rot="19485040">
          <a:off x="2868811" y="3118546"/>
          <a:ext cx="834350" cy="22741"/>
        </a:xfrm>
        <a:custGeom>
          <a:avLst/>
          <a:gdLst/>
          <a:ahLst/>
          <a:cxnLst/>
          <a:rect l="0" t="0" r="0" b="0"/>
          <a:pathLst>
            <a:path>
              <a:moveTo>
                <a:pt x="0" y="11370"/>
              </a:moveTo>
              <a:lnTo>
                <a:pt x="834350"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65127" y="3109058"/>
        <a:ext cx="41717" cy="41717"/>
      </dsp:txXfrm>
    </dsp:sp>
    <dsp:sp modelId="{31E7693D-6BA2-427B-B5C5-530144F7B6A8}">
      <dsp:nvSpPr>
        <dsp:cNvPr id="0" name=""/>
        <dsp:cNvSpPr/>
      </dsp:nvSpPr>
      <dsp:spPr>
        <a:xfrm>
          <a:off x="3626672" y="2463294"/>
          <a:ext cx="492356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3.2. Wsparcie rozwoju nowoczesnego rolnictwa</a:t>
          </a:r>
          <a:endParaRPr lang="pl-PL" sz="1800" kern="1200" dirty="0"/>
        </a:p>
      </dsp:txBody>
      <dsp:txXfrm>
        <a:off x="3651618" y="2488240"/>
        <a:ext cx="4873676" cy="801821"/>
      </dsp:txXfrm>
    </dsp:sp>
    <dsp:sp modelId="{C70321DD-D664-4C8D-B143-5F7679139C0F}">
      <dsp:nvSpPr>
        <dsp:cNvPr id="0" name=""/>
        <dsp:cNvSpPr/>
      </dsp:nvSpPr>
      <dsp:spPr>
        <a:xfrm rot="2169532">
          <a:off x="2864024" y="3608281"/>
          <a:ext cx="843923" cy="22741"/>
        </a:xfrm>
        <a:custGeom>
          <a:avLst/>
          <a:gdLst/>
          <a:ahLst/>
          <a:cxnLst/>
          <a:rect l="0" t="0" r="0" b="0"/>
          <a:pathLst>
            <a:path>
              <a:moveTo>
                <a:pt x="0" y="11370"/>
              </a:moveTo>
              <a:lnTo>
                <a:pt x="843923"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3264888" y="3598554"/>
        <a:ext cx="42196" cy="42196"/>
      </dsp:txXfrm>
    </dsp:sp>
    <dsp:sp modelId="{E5B9FCA2-56BC-4D45-BEEF-ABD7160D566A}">
      <dsp:nvSpPr>
        <dsp:cNvPr id="0" name=""/>
        <dsp:cNvSpPr/>
      </dsp:nvSpPr>
      <dsp:spPr>
        <a:xfrm>
          <a:off x="3626672" y="3442764"/>
          <a:ext cx="489007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3.3. Rozwój turystyki w oparciu o potencjał kulturowy i przyrodniczy oraz istniejącą infrastrukturę</a:t>
          </a:r>
          <a:endParaRPr lang="pl-PL" sz="1800" kern="1200" dirty="0"/>
        </a:p>
      </dsp:txBody>
      <dsp:txXfrm>
        <a:off x="3651618" y="3467710"/>
        <a:ext cx="4840186" cy="801821"/>
      </dsp:txXfrm>
    </dsp:sp>
    <dsp:sp modelId="{2A3C6983-2544-41FF-883E-7344BECD5E6F}">
      <dsp:nvSpPr>
        <dsp:cNvPr id="0" name=""/>
        <dsp:cNvSpPr/>
      </dsp:nvSpPr>
      <dsp:spPr>
        <a:xfrm rot="3914469">
          <a:off x="2472506" y="4098017"/>
          <a:ext cx="1626960" cy="22741"/>
        </a:xfrm>
        <a:custGeom>
          <a:avLst/>
          <a:gdLst/>
          <a:ahLst/>
          <a:cxnLst/>
          <a:rect l="0" t="0" r="0" b="0"/>
          <a:pathLst>
            <a:path>
              <a:moveTo>
                <a:pt x="0" y="11370"/>
              </a:moveTo>
              <a:lnTo>
                <a:pt x="1626960" y="11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245312" y="4068713"/>
        <a:ext cx="81348" cy="81348"/>
      </dsp:txXfrm>
    </dsp:sp>
    <dsp:sp modelId="{6AD1CE06-43FC-491A-93BF-70BC1ECC3CCF}">
      <dsp:nvSpPr>
        <dsp:cNvPr id="0" name=""/>
        <dsp:cNvSpPr/>
      </dsp:nvSpPr>
      <dsp:spPr>
        <a:xfrm>
          <a:off x="3626672" y="4422235"/>
          <a:ext cx="4863778" cy="851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pl-PL" sz="1800" kern="1200" dirty="0" smtClean="0">
              <a:solidFill>
                <a:schemeClr val="bg1"/>
              </a:solidFill>
              <a:latin typeface="Arial" panose="020B0604020202020204" pitchFamily="34" charset="0"/>
              <a:cs typeface="Arial" panose="020B0604020202020204" pitchFamily="34" charset="0"/>
            </a:rPr>
            <a:t>3.4. Rozwój cyfryzacji administracji publicznej i e-usług dla społeczeństwa</a:t>
          </a:r>
          <a:endParaRPr lang="pl-PL" sz="1800" kern="1200" dirty="0">
            <a:solidFill>
              <a:schemeClr val="bg1"/>
            </a:solidFill>
            <a:latin typeface="Arial" panose="020B0604020202020204" pitchFamily="34" charset="0"/>
            <a:cs typeface="Arial" panose="020B0604020202020204" pitchFamily="34" charset="0"/>
          </a:endParaRPr>
        </a:p>
      </dsp:txBody>
      <dsp:txXfrm>
        <a:off x="3651618" y="4447181"/>
        <a:ext cx="4813886" cy="801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5BFC6-19D2-4362-B9C2-E9AAE7E936AA}">
      <dsp:nvSpPr>
        <dsp:cNvPr id="0" name=""/>
        <dsp:cNvSpPr/>
      </dsp:nvSpPr>
      <dsp:spPr>
        <a:xfrm>
          <a:off x="0" y="3228912"/>
          <a:ext cx="6984776" cy="529729"/>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hueOff val="0"/>
                  <a:satOff val="0"/>
                  <a:lumOff val="0"/>
                  <a:alphaOff val="0"/>
                </a:sysClr>
              </a:solidFill>
              <a:latin typeface="Calibri"/>
              <a:ea typeface="+mn-ea"/>
              <a:cs typeface="+mn-cs"/>
            </a:rPr>
            <a:t>REKOMENDACJE W ZAKRESIE POLITYKI ROZWOJU</a:t>
          </a:r>
          <a:endParaRPr lang="pl-PL" sz="1800" kern="1200">
            <a:solidFill>
              <a:sysClr val="windowText" lastClr="000000">
                <a:hueOff val="0"/>
                <a:satOff val="0"/>
                <a:lumOff val="0"/>
                <a:alphaOff val="0"/>
              </a:sysClr>
            </a:solidFill>
            <a:latin typeface="Calibri"/>
            <a:ea typeface="+mn-ea"/>
            <a:cs typeface="+mn-cs"/>
          </a:endParaRPr>
        </a:p>
      </dsp:txBody>
      <dsp:txXfrm>
        <a:off x="0" y="3228912"/>
        <a:ext cx="6984776" cy="529729"/>
      </dsp:txXfrm>
    </dsp:sp>
    <dsp:sp modelId="{27127B40-D252-4BD5-9641-3A9D94F8F960}">
      <dsp:nvSpPr>
        <dsp:cNvPr id="0" name=""/>
        <dsp:cNvSpPr/>
      </dsp:nvSpPr>
      <dsp:spPr>
        <a:xfrm rot="10800000">
          <a:off x="0" y="2422133"/>
          <a:ext cx="6984776" cy="814724"/>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hueOff val="0"/>
                  <a:satOff val="0"/>
                  <a:lumOff val="0"/>
                  <a:alphaOff val="0"/>
                </a:sysClr>
              </a:solidFill>
              <a:latin typeface="Calibri"/>
              <a:ea typeface="+mn-ea"/>
              <a:cs typeface="+mn-cs"/>
            </a:rPr>
            <a:t>RAPORT Z REALIZACJI STRATEGII ROZWOJU</a:t>
          </a:r>
          <a:endParaRPr lang="pl-PL" sz="1800" kern="1200">
            <a:solidFill>
              <a:sysClr val="windowText" lastClr="000000">
                <a:hueOff val="0"/>
                <a:satOff val="0"/>
                <a:lumOff val="0"/>
                <a:alphaOff val="0"/>
              </a:sysClr>
            </a:solidFill>
            <a:latin typeface="Calibri"/>
            <a:ea typeface="+mn-ea"/>
            <a:cs typeface="+mn-cs"/>
          </a:endParaRPr>
        </a:p>
      </dsp:txBody>
      <dsp:txXfrm rot="10800000">
        <a:off x="0" y="2422133"/>
        <a:ext cx="6984776" cy="529383"/>
      </dsp:txXfrm>
    </dsp:sp>
    <dsp:sp modelId="{08199844-F3B7-4420-8D26-3E052FDB6C34}">
      <dsp:nvSpPr>
        <dsp:cNvPr id="0" name=""/>
        <dsp:cNvSpPr/>
      </dsp:nvSpPr>
      <dsp:spPr>
        <a:xfrm rot="10800000">
          <a:off x="0" y="1615355"/>
          <a:ext cx="6984776" cy="814724"/>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hueOff val="0"/>
                  <a:satOff val="0"/>
                  <a:lumOff val="0"/>
                  <a:alphaOff val="0"/>
                </a:sysClr>
              </a:solidFill>
              <a:latin typeface="Calibri"/>
              <a:ea typeface="+mn-ea"/>
              <a:cs typeface="+mn-cs"/>
            </a:rPr>
            <a:t>ANALIZA DANYCH</a:t>
          </a:r>
          <a:endParaRPr lang="pl-PL" sz="1800" kern="1200">
            <a:solidFill>
              <a:sysClr val="windowText" lastClr="000000">
                <a:hueOff val="0"/>
                <a:satOff val="0"/>
                <a:lumOff val="0"/>
                <a:alphaOff val="0"/>
              </a:sysClr>
            </a:solidFill>
            <a:latin typeface="Calibri"/>
            <a:ea typeface="+mn-ea"/>
            <a:cs typeface="+mn-cs"/>
          </a:endParaRPr>
        </a:p>
      </dsp:txBody>
      <dsp:txXfrm rot="10800000">
        <a:off x="0" y="1615355"/>
        <a:ext cx="6984776" cy="529383"/>
      </dsp:txXfrm>
    </dsp:sp>
    <dsp:sp modelId="{3C5038D2-2832-430F-AE21-ADD0B72AABAC}">
      <dsp:nvSpPr>
        <dsp:cNvPr id="0" name=""/>
        <dsp:cNvSpPr/>
      </dsp:nvSpPr>
      <dsp:spPr>
        <a:xfrm rot="10800000">
          <a:off x="0" y="808576"/>
          <a:ext cx="6984776" cy="814724"/>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hueOff val="0"/>
                  <a:satOff val="0"/>
                  <a:lumOff val="0"/>
                  <a:alphaOff val="0"/>
                </a:sysClr>
              </a:solidFill>
              <a:latin typeface="Calibri"/>
              <a:ea typeface="+mn-ea"/>
              <a:cs typeface="+mn-cs"/>
            </a:rPr>
            <a:t>WSKAŹNIKI PRODUKTU  I REZULTATU</a:t>
          </a:r>
        </a:p>
      </dsp:txBody>
      <dsp:txXfrm rot="10800000">
        <a:off x="0" y="808576"/>
        <a:ext cx="6984776" cy="529383"/>
      </dsp:txXfrm>
    </dsp:sp>
    <dsp:sp modelId="{54E0E0E2-518B-43D2-ACE4-9763DAE07483}">
      <dsp:nvSpPr>
        <dsp:cNvPr id="0" name=""/>
        <dsp:cNvSpPr/>
      </dsp:nvSpPr>
      <dsp:spPr>
        <a:xfrm rot="10800000">
          <a:off x="0" y="1797"/>
          <a:ext cx="6984776" cy="814724"/>
        </a:xfrm>
        <a:prstGeom prst="upArrowCallou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hueOff val="0"/>
                  <a:satOff val="0"/>
                  <a:lumOff val="0"/>
                  <a:alphaOff val="0"/>
                </a:sysClr>
              </a:solidFill>
              <a:latin typeface="Calibri"/>
              <a:ea typeface="+mn-ea"/>
              <a:cs typeface="+mn-cs"/>
            </a:rPr>
            <a:t>MONITORING REALIZACJI</a:t>
          </a:r>
          <a:endParaRPr lang="pl-PL" sz="1800" kern="1200">
            <a:solidFill>
              <a:sysClr val="windowText" lastClr="000000">
                <a:hueOff val="0"/>
                <a:satOff val="0"/>
                <a:lumOff val="0"/>
                <a:alphaOff val="0"/>
              </a:sysClr>
            </a:solidFill>
            <a:latin typeface="Calibri"/>
            <a:ea typeface="+mn-ea"/>
            <a:cs typeface="+mn-cs"/>
          </a:endParaRPr>
        </a:p>
      </dsp:txBody>
      <dsp:txXfrm rot="10800000">
        <a:off x="0" y="1797"/>
        <a:ext cx="6984776" cy="5293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6F497-522D-4E80-94BB-518F29C865BE}">
      <dsp:nvSpPr>
        <dsp:cNvPr id="0" name=""/>
        <dsp:cNvSpPr/>
      </dsp:nvSpPr>
      <dsp:spPr>
        <a:xfrm>
          <a:off x="2527214" y="162917"/>
          <a:ext cx="1470795" cy="1135627"/>
        </a:xfrm>
        <a:prstGeom prst="roundRect">
          <a:avLst/>
        </a:prstGeom>
        <a:solidFill>
          <a:srgbClr val="80716A">
            <a:lumMod val="40000"/>
            <a:lumOff val="60000"/>
          </a:srgbClr>
        </a:solidFill>
        <a:ln w="25400" cap="flat" cmpd="sng" algn="ctr">
          <a:solidFill>
            <a:srgbClr val="1B41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a:solidFill>
                <a:srgbClr val="FF8600">
                  <a:lumMod val="75000"/>
                </a:srgbClr>
              </a:solidFill>
              <a:latin typeface="Helvetica" panose="020B0504020202030204" pitchFamily="34" charset="0"/>
              <a:ea typeface="+mn-ea"/>
              <a:cs typeface="+mn-cs"/>
            </a:rPr>
            <a:t>AKTUALIZACJA STRATEGII ROZWOJU GMINY</a:t>
          </a:r>
        </a:p>
      </dsp:txBody>
      <dsp:txXfrm>
        <a:off x="2582651" y="218354"/>
        <a:ext cx="1359921" cy="1024753"/>
      </dsp:txXfrm>
    </dsp:sp>
    <dsp:sp modelId="{814BADBB-6F69-42B5-90A3-BF8F6EC7FEDB}">
      <dsp:nvSpPr>
        <dsp:cNvPr id="0" name=""/>
        <dsp:cNvSpPr/>
      </dsp:nvSpPr>
      <dsp:spPr>
        <a:xfrm>
          <a:off x="1989962" y="928119"/>
          <a:ext cx="3355452" cy="3355452"/>
        </a:xfrm>
        <a:custGeom>
          <a:avLst/>
          <a:gdLst/>
          <a:ahLst/>
          <a:cxnLst/>
          <a:rect l="0" t="0" r="0" b="0"/>
          <a:pathLst>
            <a:path>
              <a:moveTo>
                <a:pt x="2157457" y="69879"/>
              </a:moveTo>
              <a:arcTo wR="1678224" hR="1678224" stAng="17195537" swAng="953711"/>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 modelId="{38F660FA-9FC7-471F-AF77-C48C92C972CF}">
      <dsp:nvSpPr>
        <dsp:cNvPr id="0" name=""/>
        <dsp:cNvSpPr/>
      </dsp:nvSpPr>
      <dsp:spPr>
        <a:xfrm>
          <a:off x="4115621" y="1277229"/>
          <a:ext cx="1551155" cy="1092507"/>
        </a:xfrm>
        <a:prstGeom prst="roundRect">
          <a:avLst/>
        </a:prstGeom>
        <a:solidFill>
          <a:srgbClr val="80716A">
            <a:lumMod val="40000"/>
            <a:lumOff val="60000"/>
          </a:srgbClr>
        </a:solidFill>
        <a:ln w="25400" cap="flat" cmpd="sng" algn="ctr">
          <a:solidFill>
            <a:srgbClr val="1B41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a:solidFill>
                <a:srgbClr val="FF8600">
                  <a:lumMod val="75000"/>
                </a:srgbClr>
              </a:solidFill>
              <a:latin typeface="Helvetica" panose="020B0504020202030204" pitchFamily="34" charset="0"/>
              <a:ea typeface="+mn-ea"/>
              <a:cs typeface="+mn-cs"/>
            </a:rPr>
            <a:t>WDRAŻANIE ZAŁOŻEŃ STRATEGII </a:t>
          </a:r>
          <a:br>
            <a:rPr lang="pl-PL" sz="1200" b="1" kern="1200">
              <a:solidFill>
                <a:srgbClr val="FF8600">
                  <a:lumMod val="75000"/>
                </a:srgbClr>
              </a:solidFill>
              <a:latin typeface="Helvetica" panose="020B0504020202030204" pitchFamily="34" charset="0"/>
              <a:ea typeface="+mn-ea"/>
              <a:cs typeface="+mn-cs"/>
            </a:rPr>
          </a:br>
          <a:r>
            <a:rPr lang="pl-PL" sz="1200" b="1" kern="1200">
              <a:solidFill>
                <a:srgbClr val="FF8600">
                  <a:lumMod val="75000"/>
                </a:srgbClr>
              </a:solidFill>
              <a:latin typeface="Helvetica" panose="020B0504020202030204" pitchFamily="34" charset="0"/>
              <a:ea typeface="+mn-ea"/>
              <a:cs typeface="+mn-cs"/>
            </a:rPr>
            <a:t>(WIZJI I CELÓW DOKUMENTU)</a:t>
          </a:r>
          <a:endParaRPr lang="pl-PL" sz="3500" b="1" kern="1200">
            <a:solidFill>
              <a:srgbClr val="FF8600">
                <a:lumMod val="75000"/>
              </a:srgbClr>
            </a:solidFill>
            <a:latin typeface="Calibri"/>
            <a:ea typeface="+mn-ea"/>
            <a:cs typeface="+mn-cs"/>
          </a:endParaRPr>
        </a:p>
      </dsp:txBody>
      <dsp:txXfrm>
        <a:off x="4168953" y="1330561"/>
        <a:ext cx="1444491" cy="985843"/>
      </dsp:txXfrm>
    </dsp:sp>
    <dsp:sp modelId="{A7097D44-7FD0-4FE9-93FF-E8A8BE88DE17}">
      <dsp:nvSpPr>
        <dsp:cNvPr id="0" name=""/>
        <dsp:cNvSpPr/>
      </dsp:nvSpPr>
      <dsp:spPr>
        <a:xfrm>
          <a:off x="1546275" y="796625"/>
          <a:ext cx="3355452" cy="3355452"/>
        </a:xfrm>
        <a:custGeom>
          <a:avLst/>
          <a:gdLst/>
          <a:ahLst/>
          <a:cxnLst/>
          <a:rect l="0" t="0" r="0" b="0"/>
          <a:pathLst>
            <a:path>
              <a:moveTo>
                <a:pt x="3356449" y="1677510"/>
              </a:moveTo>
              <a:arcTo wR="1678224" hR="1678224" stAng="21598537" swAng="641803"/>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 modelId="{9A2096FD-49F1-4751-AD9B-2B5DDD61AFC8}">
      <dsp:nvSpPr>
        <dsp:cNvPr id="0" name=""/>
        <dsp:cNvSpPr/>
      </dsp:nvSpPr>
      <dsp:spPr>
        <a:xfrm>
          <a:off x="3684618" y="2884739"/>
          <a:ext cx="1496242" cy="1125446"/>
        </a:xfrm>
        <a:prstGeom prst="roundRect">
          <a:avLst/>
        </a:prstGeom>
        <a:solidFill>
          <a:srgbClr val="80716A">
            <a:lumMod val="40000"/>
            <a:lumOff val="60000"/>
          </a:srgbClr>
        </a:solidFill>
        <a:ln w="25400" cap="flat" cmpd="sng" algn="ctr">
          <a:solidFill>
            <a:srgbClr val="1B41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a:solidFill>
                <a:srgbClr val="FF8600">
                  <a:lumMod val="75000"/>
                </a:srgbClr>
              </a:solidFill>
              <a:latin typeface="Helvetica" panose="020B0504020202030204" pitchFamily="34" charset="0"/>
              <a:ea typeface="+mn-ea"/>
              <a:cs typeface="+mn-cs"/>
            </a:rPr>
            <a:t>MONITORING POSTĘPÓW REALIZACJI STRATEGII</a:t>
          </a:r>
        </a:p>
      </dsp:txBody>
      <dsp:txXfrm>
        <a:off x="3739558" y="2939679"/>
        <a:ext cx="1386362" cy="1015566"/>
      </dsp:txXfrm>
    </dsp:sp>
    <dsp:sp modelId="{BFC53D43-C2CB-499E-B409-BB24665F1D17}">
      <dsp:nvSpPr>
        <dsp:cNvPr id="0" name=""/>
        <dsp:cNvSpPr/>
      </dsp:nvSpPr>
      <dsp:spPr>
        <a:xfrm>
          <a:off x="1881904" y="500774"/>
          <a:ext cx="3355452" cy="3355452"/>
        </a:xfrm>
        <a:custGeom>
          <a:avLst/>
          <a:gdLst/>
          <a:ahLst/>
          <a:cxnLst/>
          <a:rect l="0" t="0" r="0" b="0"/>
          <a:pathLst>
            <a:path>
              <a:moveTo>
                <a:pt x="1686581" y="3356428"/>
              </a:moveTo>
              <a:arcTo wR="1678224" hR="1678224" stAng="5382882" swAng="735915"/>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 modelId="{35C0EA36-472A-401C-9402-F3DCB59D3C03}">
      <dsp:nvSpPr>
        <dsp:cNvPr id="0" name=""/>
        <dsp:cNvSpPr/>
      </dsp:nvSpPr>
      <dsp:spPr>
        <a:xfrm>
          <a:off x="1395098" y="2891427"/>
          <a:ext cx="1701149" cy="1169212"/>
        </a:xfrm>
        <a:prstGeom prst="roundRect">
          <a:avLst/>
        </a:prstGeom>
        <a:solidFill>
          <a:srgbClr val="80716A">
            <a:lumMod val="40000"/>
            <a:lumOff val="60000"/>
          </a:srgbClr>
        </a:solidFill>
        <a:ln w="25400" cap="flat" cmpd="sng" algn="ctr">
          <a:solidFill>
            <a:srgbClr val="1B41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a:solidFill>
                <a:srgbClr val="FF8600">
                  <a:lumMod val="75000"/>
                </a:srgbClr>
              </a:solidFill>
              <a:latin typeface="Helvetica" panose="020B0504020202030204" pitchFamily="34" charset="0"/>
              <a:ea typeface="+mn-ea"/>
              <a:cs typeface="+mn-cs"/>
            </a:rPr>
            <a:t>KOMUNIKACJA ZE SPOŁECZNOŚCIĄ LOKALNĄ </a:t>
          </a:r>
          <a:br>
            <a:rPr lang="pl-PL" sz="1200" b="1" kern="1200">
              <a:solidFill>
                <a:srgbClr val="FF8600">
                  <a:lumMod val="75000"/>
                </a:srgbClr>
              </a:solidFill>
              <a:latin typeface="Helvetica" panose="020B0504020202030204" pitchFamily="34" charset="0"/>
              <a:ea typeface="+mn-ea"/>
              <a:cs typeface="+mn-cs"/>
            </a:rPr>
          </a:br>
          <a:r>
            <a:rPr lang="pl-PL" sz="1200" b="1" kern="1200">
              <a:solidFill>
                <a:srgbClr val="FF8600">
                  <a:lumMod val="75000"/>
                </a:srgbClr>
              </a:solidFill>
              <a:latin typeface="Helvetica" panose="020B0504020202030204" pitchFamily="34" charset="0"/>
              <a:ea typeface="+mn-ea"/>
              <a:cs typeface="+mn-cs"/>
            </a:rPr>
            <a:t>I INSTYTUCJAMI DZIAŁAJĄCYMI NA JEJ OBSZARZE</a:t>
          </a:r>
        </a:p>
      </dsp:txBody>
      <dsp:txXfrm>
        <a:off x="1452174" y="2948503"/>
        <a:ext cx="1586997" cy="1055060"/>
      </dsp:txXfrm>
    </dsp:sp>
    <dsp:sp modelId="{7386338D-9543-4A8B-AC20-FD791C912557}">
      <dsp:nvSpPr>
        <dsp:cNvPr id="0" name=""/>
        <dsp:cNvSpPr/>
      </dsp:nvSpPr>
      <dsp:spPr>
        <a:xfrm>
          <a:off x="1320377" y="100806"/>
          <a:ext cx="3355452" cy="3355452"/>
        </a:xfrm>
        <a:custGeom>
          <a:avLst/>
          <a:gdLst/>
          <a:ahLst/>
          <a:cxnLst/>
          <a:rect l="0" t="0" r="0" b="0"/>
          <a:pathLst>
            <a:path>
              <a:moveTo>
                <a:pt x="325335" y="2671265"/>
              </a:moveTo>
              <a:arcTo wR="1678224" hR="1678224" stAng="8623246" swAng="964341"/>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 modelId="{485C1558-7096-4BF3-8467-EBD6E44E8F1B}">
      <dsp:nvSpPr>
        <dsp:cNvPr id="0" name=""/>
        <dsp:cNvSpPr/>
      </dsp:nvSpPr>
      <dsp:spPr>
        <a:xfrm>
          <a:off x="603757" y="1094787"/>
          <a:ext cx="1660995" cy="1117272"/>
        </a:xfrm>
        <a:prstGeom prst="roundRect">
          <a:avLst/>
        </a:prstGeom>
        <a:solidFill>
          <a:srgbClr val="80716A">
            <a:lumMod val="40000"/>
            <a:lumOff val="60000"/>
          </a:srgbClr>
        </a:solidFill>
        <a:ln w="25400" cap="flat" cmpd="sng" algn="ctr">
          <a:solidFill>
            <a:srgbClr val="1B41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a:solidFill>
                <a:srgbClr val="FF8600">
                  <a:lumMod val="75000"/>
                </a:srgbClr>
              </a:solidFill>
              <a:latin typeface="Helvetica" panose="020B0504020202030204" pitchFamily="34" charset="0"/>
              <a:ea typeface="+mn-ea"/>
              <a:cs typeface="+mn-cs"/>
            </a:rPr>
            <a:t>EWALUACJA - OCENA DZIAŁAŃ STRATEGII, REKOMENDACJE NA PRZYSZŁOŚĆ</a:t>
          </a:r>
        </a:p>
      </dsp:txBody>
      <dsp:txXfrm>
        <a:off x="658298" y="1149328"/>
        <a:ext cx="1551913" cy="1008190"/>
      </dsp:txXfrm>
    </dsp:sp>
    <dsp:sp modelId="{5E6E8DE7-353D-4CF0-984D-A32092F1D180}">
      <dsp:nvSpPr>
        <dsp:cNvPr id="0" name=""/>
        <dsp:cNvSpPr/>
      </dsp:nvSpPr>
      <dsp:spPr>
        <a:xfrm>
          <a:off x="751520" y="919613"/>
          <a:ext cx="3355452" cy="3355452"/>
        </a:xfrm>
        <a:custGeom>
          <a:avLst/>
          <a:gdLst/>
          <a:ahLst/>
          <a:cxnLst/>
          <a:rect l="0" t="0" r="0" b="0"/>
          <a:pathLst>
            <a:path>
              <a:moveTo>
                <a:pt x="1087606" y="107362"/>
              </a:moveTo>
              <a:arcTo wR="1678224" hR="1678224" stAng="14963674" swAng="1081465"/>
            </a:path>
          </a:pathLst>
        </a:custGeom>
        <a:noFill/>
        <a:ln w="38100" cap="flat" cmpd="sng" algn="ctr">
          <a:solidFill>
            <a:srgbClr val="80716A"/>
          </a:solidFill>
          <a:prstDash val="solid"/>
          <a:tailEnd type="arrow"/>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9FD19-FBF0-40AD-9C35-2564FE035AE5}" type="datetimeFigureOut">
              <a:rPr lang="pl-PL" smtClean="0"/>
              <a:t>11.09.2023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0CBA8-C2DE-4822-898C-1F736026E3FC}" type="slidenum">
              <a:rPr lang="pl-PL" smtClean="0"/>
              <a:t>‹#›</a:t>
            </a:fld>
            <a:endParaRPr lang="pl-PL"/>
          </a:p>
        </p:txBody>
      </p:sp>
    </p:spTree>
    <p:extLst>
      <p:ext uri="{BB962C8B-B14F-4D97-AF65-F5344CB8AC3E}">
        <p14:creationId xmlns:p14="http://schemas.microsoft.com/office/powerpoint/2010/main" val="145398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lgn="l">
              <a:buFont typeface="Arial" panose="020B0604020202020204" pitchFamily="34" charset="0"/>
              <a:buChar char="•"/>
            </a:pPr>
            <a:r>
              <a:rPr lang="pl-PL" sz="1200" dirty="0" smtClean="0">
                <a:latin typeface="Times New Roman" panose="02020603050405020304" pitchFamily="18" charset="0"/>
                <a:cs typeface="Times New Roman" panose="02020603050405020304" pitchFamily="18" charset="0"/>
              </a:rPr>
              <a:t>punkty najprężniej rozwijające się; krzyżują się tu drogi wojewódzkie i krajowe</a:t>
            </a:r>
          </a:p>
          <a:p>
            <a:pPr marL="171450" indent="-171450" algn="l">
              <a:buFont typeface="Arial" panose="020B0604020202020204" pitchFamily="34" charset="0"/>
              <a:buChar char="•"/>
            </a:pPr>
            <a:r>
              <a:rPr lang="pl-PL" sz="1200" dirty="0" smtClean="0">
                <a:latin typeface="Times New Roman" panose="02020603050405020304" pitchFamily="18" charset="0"/>
                <a:cs typeface="Times New Roman" panose="02020603050405020304" pitchFamily="18" charset="0"/>
              </a:rPr>
              <a:t>punkty o wysokich predyspozycjach rozwojowych;</a:t>
            </a:r>
            <a:r>
              <a:rPr lang="pl-PL" sz="1200" baseline="0" dirty="0" smtClean="0">
                <a:latin typeface="Times New Roman" panose="02020603050405020304" pitchFamily="18" charset="0"/>
                <a:cs typeface="Times New Roman" panose="02020603050405020304" pitchFamily="18" charset="0"/>
              </a:rPr>
              <a:t> </a:t>
            </a:r>
            <a:r>
              <a:rPr lang="pl-PL" sz="1200" dirty="0" smtClean="0">
                <a:latin typeface="Times New Roman" panose="02020603050405020304" pitchFamily="18" charset="0"/>
                <a:cs typeface="Times New Roman" panose="02020603050405020304" pitchFamily="18" charset="0"/>
              </a:rPr>
              <a:t>skrzyżowania dróg wojewódzkich z powiatowymi</a:t>
            </a:r>
          </a:p>
          <a:p>
            <a:pPr marL="171450" indent="-171450" algn="l">
              <a:buFont typeface="Arial" panose="020B0604020202020204" pitchFamily="34" charset="0"/>
              <a:buChar char="•"/>
            </a:pPr>
            <a:r>
              <a:rPr lang="pl-PL" sz="1200" dirty="0" smtClean="0">
                <a:latin typeface="Times New Roman" panose="02020603050405020304" pitchFamily="18" charset="0"/>
                <a:cs typeface="Times New Roman" panose="02020603050405020304" pitchFamily="18" charset="0"/>
              </a:rPr>
              <a:t>punkty stanowiące ośrodki o znaczeniu lokalnym, uzupełniające względem powyższych;</a:t>
            </a:r>
            <a:r>
              <a:rPr lang="pl-PL" sz="1200" baseline="0" dirty="0" smtClean="0">
                <a:latin typeface="Times New Roman" panose="02020603050405020304" pitchFamily="18" charset="0"/>
                <a:cs typeface="Times New Roman" panose="02020603050405020304" pitchFamily="18" charset="0"/>
              </a:rPr>
              <a:t> </a:t>
            </a:r>
            <a:r>
              <a:rPr lang="pl-PL" sz="1200" dirty="0" smtClean="0">
                <a:latin typeface="Times New Roman" panose="02020603050405020304" pitchFamily="18" charset="0"/>
                <a:cs typeface="Times New Roman" panose="02020603050405020304" pitchFamily="18" charset="0"/>
              </a:rPr>
              <a:t>skrzyżowania dróg powiatowych </a:t>
            </a:r>
          </a:p>
          <a:p>
            <a:pPr algn="ctr"/>
            <a:endParaRPr lang="pl-PL" sz="1200" dirty="0" smtClean="0">
              <a:latin typeface="Times New Roman" panose="02020603050405020304" pitchFamily="18" charset="0"/>
              <a:cs typeface="Times New Roman" panose="02020603050405020304" pitchFamily="18" charset="0"/>
            </a:endParaRPr>
          </a:p>
          <a:p>
            <a:endParaRPr lang="pl-PL" dirty="0"/>
          </a:p>
        </p:txBody>
      </p:sp>
      <p:sp>
        <p:nvSpPr>
          <p:cNvPr id="4" name="Symbol zastępczy numeru slajdu 3"/>
          <p:cNvSpPr>
            <a:spLocks noGrp="1"/>
          </p:cNvSpPr>
          <p:nvPr>
            <p:ph type="sldNum" sz="quarter" idx="10"/>
          </p:nvPr>
        </p:nvSpPr>
        <p:spPr/>
        <p:txBody>
          <a:bodyPr/>
          <a:lstStyle/>
          <a:p>
            <a:fld id="{DAA0CBA8-C2DE-4822-898C-1F736026E3FC}" type="slidenum">
              <a:rPr lang="pl-PL" smtClean="0"/>
              <a:t>52</a:t>
            </a:fld>
            <a:endParaRPr lang="pl-PL"/>
          </a:p>
        </p:txBody>
      </p:sp>
    </p:spTree>
    <p:extLst>
      <p:ext uri="{BB962C8B-B14F-4D97-AF65-F5344CB8AC3E}">
        <p14:creationId xmlns:p14="http://schemas.microsoft.com/office/powerpoint/2010/main" val="310698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AA0CBA8-C2DE-4822-898C-1F736026E3FC}" type="slidenum">
              <a:rPr lang="pl-PL" smtClean="0"/>
              <a:t>62</a:t>
            </a:fld>
            <a:endParaRPr lang="pl-PL"/>
          </a:p>
        </p:txBody>
      </p:sp>
    </p:spTree>
    <p:extLst>
      <p:ext uri="{BB962C8B-B14F-4D97-AF65-F5344CB8AC3E}">
        <p14:creationId xmlns:p14="http://schemas.microsoft.com/office/powerpoint/2010/main" val="75406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28FDF1D7-48D9-4584-AA86-8E8B3C596B75}" type="datetimeFigureOut">
              <a:rPr lang="pl-PL" smtClean="0"/>
              <a:t>11.09.2023</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oliniow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oliniow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oliniow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91E18DA6-F004-47D3-9636-03D793F52FF1}"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8FDF1D7-48D9-4584-AA86-8E8B3C596B75}" type="datetimeFigureOut">
              <a:rPr lang="pl-PL" smtClean="0"/>
              <a:t>11.09.2023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1E18DA6-F004-47D3-9636-03D793F52FF1}"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8FDF1D7-48D9-4584-AA86-8E8B3C596B75}" type="datetimeFigureOut">
              <a:rPr lang="pl-PL" smtClean="0"/>
              <a:t>11.09.2023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1E18DA6-F004-47D3-9636-03D793F52FF1}"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28FDF1D7-48D9-4584-AA86-8E8B3C596B75}" type="datetimeFigureOut">
              <a:rPr lang="pl-PL" smtClean="0"/>
              <a:t>11.09.2023</a:t>
            </a:fld>
            <a:endParaRPr lang="pl-PL"/>
          </a:p>
        </p:txBody>
      </p:sp>
      <p:sp>
        <p:nvSpPr>
          <p:cNvPr id="9" name="Symbol zastępczy numeru slajdu 8"/>
          <p:cNvSpPr>
            <a:spLocks noGrp="1"/>
          </p:cNvSpPr>
          <p:nvPr>
            <p:ph type="sldNum" sz="quarter" idx="15"/>
          </p:nvPr>
        </p:nvSpPr>
        <p:spPr/>
        <p:txBody>
          <a:bodyPr rtlCol="0"/>
          <a:lstStyle/>
          <a:p>
            <a:fld id="{91E18DA6-F004-47D3-9636-03D793F52FF1}" type="slidenum">
              <a:rPr lang="pl-PL" smtClean="0"/>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28FDF1D7-48D9-4584-AA86-8E8B3C596B75}" type="datetimeFigureOut">
              <a:rPr lang="pl-PL" smtClean="0"/>
              <a:t>11.09.2023</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oliniow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oliniow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oliniow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91E18DA6-F004-47D3-9636-03D793F52FF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28FDF1D7-48D9-4584-AA86-8E8B3C596B75}" type="datetimeFigureOut">
              <a:rPr lang="pl-PL" smtClean="0"/>
              <a:t>11.09.2023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1E18DA6-F004-47D3-9636-03D793F52FF1}" type="slidenum">
              <a:rPr lang="pl-PL" smtClean="0"/>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28FDF1D7-48D9-4584-AA86-8E8B3C596B75}" type="datetimeFigureOut">
              <a:rPr lang="pl-PL" smtClean="0"/>
              <a:t>11.09.2023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1E18DA6-F004-47D3-9636-03D793F52FF1}" type="slidenum">
              <a:rPr lang="pl-PL" smtClean="0"/>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28FDF1D7-48D9-4584-AA86-8E8B3C596B75}" type="datetimeFigureOut">
              <a:rPr lang="pl-PL" smtClean="0"/>
              <a:t>11.09.2023</a:t>
            </a:fld>
            <a:endParaRPr lang="pl-PL"/>
          </a:p>
        </p:txBody>
      </p:sp>
      <p:sp>
        <p:nvSpPr>
          <p:cNvPr id="7" name="Symbol zastępczy numeru slajdu 6"/>
          <p:cNvSpPr>
            <a:spLocks noGrp="1"/>
          </p:cNvSpPr>
          <p:nvPr>
            <p:ph type="sldNum" sz="quarter" idx="11"/>
          </p:nvPr>
        </p:nvSpPr>
        <p:spPr/>
        <p:txBody>
          <a:bodyPr rtlCol="0"/>
          <a:lstStyle/>
          <a:p>
            <a:fld id="{91E18DA6-F004-47D3-9636-03D793F52FF1}" type="slidenum">
              <a:rPr lang="pl-PL" smtClean="0"/>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8FDF1D7-48D9-4584-AA86-8E8B3C596B75}" type="datetimeFigureOut">
              <a:rPr lang="pl-PL" smtClean="0"/>
              <a:t>11.09.2023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1E18DA6-F004-47D3-9636-03D793F52FF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oliniow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oliniow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oliniow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28FDF1D7-48D9-4584-AA86-8E8B3C596B75}" type="datetimeFigureOut">
              <a:rPr lang="pl-PL" smtClean="0"/>
              <a:t>11.09.2023</a:t>
            </a:fld>
            <a:endParaRPr lang="pl-PL"/>
          </a:p>
        </p:txBody>
      </p:sp>
      <p:sp>
        <p:nvSpPr>
          <p:cNvPr id="22" name="Symbol zastępczy numeru slajdu 21"/>
          <p:cNvSpPr>
            <a:spLocks noGrp="1"/>
          </p:cNvSpPr>
          <p:nvPr>
            <p:ph type="sldNum" sz="quarter" idx="15"/>
          </p:nvPr>
        </p:nvSpPr>
        <p:spPr/>
        <p:txBody>
          <a:bodyPr rtlCol="0"/>
          <a:lstStyle/>
          <a:p>
            <a:fld id="{91E18DA6-F004-47D3-9636-03D793F52FF1}" type="slidenum">
              <a:rPr lang="pl-PL" smtClean="0"/>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oliniow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oliniow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oliniow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oliniow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oliniow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28FDF1D7-48D9-4584-AA86-8E8B3C596B75}" type="datetimeFigureOut">
              <a:rPr lang="pl-PL" smtClean="0"/>
              <a:t>11.09.2023</a:t>
            </a:fld>
            <a:endParaRPr lang="pl-PL"/>
          </a:p>
        </p:txBody>
      </p:sp>
      <p:sp>
        <p:nvSpPr>
          <p:cNvPr id="18" name="Symbol zastępczy numeru slajdu 17"/>
          <p:cNvSpPr>
            <a:spLocks noGrp="1"/>
          </p:cNvSpPr>
          <p:nvPr>
            <p:ph type="sldNum" sz="quarter" idx="11"/>
          </p:nvPr>
        </p:nvSpPr>
        <p:spPr/>
        <p:txBody>
          <a:bodyPr rtlCol="0"/>
          <a:lstStyle/>
          <a:p>
            <a:fld id="{91E18DA6-F004-47D3-9636-03D793F52FF1}" type="slidenum">
              <a:rPr lang="pl-PL" smtClean="0"/>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oliniow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FDF1D7-48D9-4584-AA86-8E8B3C596B75}" type="datetimeFigureOut">
              <a:rPr lang="pl-PL" smtClean="0"/>
              <a:t>11.09.2023</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oliniow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oliniow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E18DA6-F004-47D3-9636-03D793F52FF1}"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2" Type="http://schemas.openxmlformats.org/officeDocument/2006/relationships/hyperlink" Target="https://forms.gle/pHnie7rN7er51eyx7"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76985">
            <a:off x="5354161" y="1640327"/>
            <a:ext cx="3070735" cy="391904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ytuł 1"/>
          <p:cNvSpPr>
            <a:spLocks noGrp="1"/>
          </p:cNvSpPr>
          <p:nvPr>
            <p:ph type="ctrTitle"/>
          </p:nvPr>
        </p:nvSpPr>
        <p:spPr>
          <a:xfrm>
            <a:off x="1979712" y="272328"/>
            <a:ext cx="6408712" cy="1894362"/>
          </a:xfrm>
        </p:spPr>
        <p:txBody>
          <a:bodyPr>
            <a:normAutofit fontScale="90000"/>
          </a:bodyPr>
          <a:lstStyle/>
          <a:p>
            <a:r>
              <a:rPr lang="pl-PL" sz="4000" dirty="0" smtClean="0"/>
              <a:t>Strategia rozwoju gminy </a:t>
            </a:r>
            <a:r>
              <a:rPr lang="pl-PL" sz="4000" dirty="0" smtClean="0"/>
              <a:t>Łęczna do </a:t>
            </a:r>
            <a:r>
              <a:rPr lang="pl-PL" sz="4000" dirty="0" smtClean="0"/>
              <a:t>roku 2030 </a:t>
            </a:r>
            <a:r>
              <a:rPr lang="pl-PL" dirty="0" smtClean="0"/>
              <a:t/>
            </a:r>
            <a:br>
              <a:rPr lang="pl-PL" dirty="0" smtClean="0"/>
            </a:br>
            <a:endParaRPr lang="pl-PL" dirty="0"/>
          </a:p>
        </p:txBody>
      </p:sp>
      <p:sp>
        <p:nvSpPr>
          <p:cNvPr id="3" name="Podtytuł 2"/>
          <p:cNvSpPr>
            <a:spLocks noGrp="1"/>
          </p:cNvSpPr>
          <p:nvPr>
            <p:ph type="subTitle" idx="1"/>
          </p:nvPr>
        </p:nvSpPr>
        <p:spPr/>
        <p:txBody>
          <a:bodyPr/>
          <a:lstStyle/>
          <a:p>
            <a:r>
              <a:rPr lang="pl-PL" dirty="0" smtClean="0"/>
              <a:t>Spotkanie konsultacyjne</a:t>
            </a:r>
          </a:p>
          <a:p>
            <a:r>
              <a:rPr lang="pl-PL" dirty="0" smtClean="0"/>
              <a:t>14.09.2023 </a:t>
            </a:r>
            <a:r>
              <a:rPr lang="pl-PL" dirty="0" smtClean="0"/>
              <a:t>r.</a:t>
            </a:r>
            <a:endParaRPr lang="pl-PL" dirty="0"/>
          </a:p>
        </p:txBody>
      </p:sp>
    </p:spTree>
    <p:extLst>
      <p:ext uri="{BB962C8B-B14F-4D97-AF65-F5344CB8AC3E}">
        <p14:creationId xmlns:p14="http://schemas.microsoft.com/office/powerpoint/2010/main" val="49543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467600" cy="508918"/>
          </a:xfrm>
        </p:spPr>
        <p:txBody>
          <a:bodyPr>
            <a:normAutofit fontScale="90000"/>
          </a:bodyPr>
          <a:lstStyle/>
          <a:p>
            <a:r>
              <a:rPr lang="pl-PL" dirty="0"/>
              <a:t>S</a:t>
            </a:r>
            <a:r>
              <a:rPr lang="pl-PL" dirty="0" smtClean="0"/>
              <a:t>fera społeczna</a:t>
            </a:r>
            <a:endParaRPr lang="pl-PL" dirty="0"/>
          </a:p>
        </p:txBody>
      </p:sp>
      <p:sp>
        <p:nvSpPr>
          <p:cNvPr id="3" name="Symbol zastępczy zawartości 2"/>
          <p:cNvSpPr>
            <a:spLocks noGrp="1"/>
          </p:cNvSpPr>
          <p:nvPr>
            <p:ph sz="quarter" idx="1"/>
          </p:nvPr>
        </p:nvSpPr>
        <p:spPr>
          <a:xfrm>
            <a:off x="467544" y="980728"/>
            <a:ext cx="7992888" cy="5328592"/>
          </a:xfrm>
        </p:spPr>
        <p:txBody>
          <a:bodyPr>
            <a:noAutofit/>
          </a:bodyPr>
          <a:lstStyle/>
          <a:p>
            <a:r>
              <a:rPr lang="pl-PL" sz="1600" b="1" u="sng" dirty="0">
                <a:solidFill>
                  <a:schemeClr val="accent1"/>
                </a:solidFill>
              </a:rPr>
              <a:t>Wniosek 1:</a:t>
            </a:r>
            <a:r>
              <a:rPr lang="pl-PL" sz="1600" dirty="0">
                <a:solidFill>
                  <a:schemeClr val="accent1"/>
                </a:solidFill>
              </a:rPr>
              <a:t> </a:t>
            </a:r>
            <a:r>
              <a:rPr lang="pl-PL" sz="1600" dirty="0" smtClean="0"/>
              <a:t>stały </a:t>
            </a:r>
            <a:r>
              <a:rPr lang="pl-PL" sz="1600" dirty="0"/>
              <a:t>spadek liczby ludności (od 2014 roku </a:t>
            </a:r>
            <a:r>
              <a:rPr lang="pl-PL" sz="1600" dirty="0" smtClean="0"/>
              <a:t>o </a:t>
            </a:r>
            <a:r>
              <a:rPr lang="pl-PL" sz="1600" dirty="0"/>
              <a:t>2,96</a:t>
            </a:r>
            <a:r>
              <a:rPr lang="pl-PL" sz="1600" dirty="0" smtClean="0"/>
              <a:t>%), zjawisko </a:t>
            </a:r>
            <a:r>
              <a:rPr lang="pl-PL" sz="1600" dirty="0"/>
              <a:t>wyludniania się obszaru </a:t>
            </a:r>
            <a:r>
              <a:rPr lang="pl-PL" sz="1600" dirty="0" smtClean="0"/>
              <a:t>jedynie </a:t>
            </a:r>
            <a:r>
              <a:rPr lang="pl-PL" sz="1600" dirty="0"/>
              <a:t>na obszarze miasta, na obszarach wiejskich od 2014 roku liczba ludności wzrasta. Jest on spowodowane przede wszystkim procesami migracyjnymi: następuje proces zasiedlania terenów podmiejskich przez mieszkańców miasta Łęczna (zjawisko </a:t>
            </a:r>
            <a:r>
              <a:rPr lang="pl-PL" sz="1600" dirty="0" err="1"/>
              <a:t>suburbanizacji</a:t>
            </a:r>
            <a:r>
              <a:rPr lang="pl-PL" sz="1600" dirty="0"/>
              <a:t>). Przyrost naturalny przyjmuje wartość dodatnią (3,1‰). </a:t>
            </a:r>
          </a:p>
          <a:p>
            <a:r>
              <a:rPr lang="pl-PL" sz="1600" b="1" u="sng" dirty="0">
                <a:solidFill>
                  <a:schemeClr val="accent1"/>
                </a:solidFill>
              </a:rPr>
              <a:t>Wniosek 2: </a:t>
            </a:r>
            <a:r>
              <a:rPr lang="pl-PL" sz="1600" dirty="0"/>
              <a:t>W Gminie Łęczna dominuje ludność w wieku produkcyjnym,  ale jej odsetek </a:t>
            </a:r>
            <a:r>
              <a:rPr lang="pl-PL" sz="1600" dirty="0" smtClean="0"/>
              <a:t>z </a:t>
            </a:r>
            <a:r>
              <a:rPr lang="pl-PL" sz="1600" dirty="0"/>
              <a:t>roku na rok maleje na rzecz osób w wieku poprodukcyjnym a także przedprodukcyjnym. </a:t>
            </a:r>
            <a:r>
              <a:rPr lang="pl-PL" sz="1600" dirty="0" smtClean="0"/>
              <a:t>Postępujący </a:t>
            </a:r>
            <a:r>
              <a:rPr lang="pl-PL" sz="1600" dirty="0"/>
              <a:t>proces starzenia się społeczeństwa wymaga od władz gminy ukierunkowania polityki rozwoju na potrzeby osób starszych.</a:t>
            </a:r>
          </a:p>
          <a:p>
            <a:r>
              <a:rPr lang="pl-PL" sz="1600" b="1" u="sng" dirty="0">
                <a:solidFill>
                  <a:schemeClr val="accent1"/>
                </a:solidFill>
              </a:rPr>
              <a:t>Wniosek 3: </a:t>
            </a:r>
            <a:r>
              <a:rPr lang="pl-PL" sz="1600" dirty="0"/>
              <a:t>Zauważalny jest wzrost liczby mieszkań (o 4,5% w ciągu 7 lat) oraz przeciętnej powierzchni użytkowej przypadającej na 1 mieszkańca (o 2,3m</a:t>
            </a:r>
            <a:r>
              <a:rPr lang="pl-PL" sz="1600" baseline="30000" dirty="0"/>
              <a:t>2</a:t>
            </a:r>
            <a:r>
              <a:rPr lang="pl-PL" sz="1600" dirty="0"/>
              <a:t>). </a:t>
            </a:r>
            <a:r>
              <a:rPr lang="pl-PL" sz="1600" dirty="0"/>
              <a:t>Rozwój </a:t>
            </a:r>
            <a:r>
              <a:rPr lang="pl-PL" sz="1600" dirty="0"/>
              <a:t>zasobów mieszkaniowych wymaga nakładów Gminy na inwestycje w zakresie infrastruktury technicznej oraz udostępnienia atrakcyjnych gruntów przeznaczonych pod zabudowę.</a:t>
            </a:r>
          </a:p>
          <a:p>
            <a:r>
              <a:rPr lang="pl-PL" sz="1600" b="1" u="sng" dirty="0">
                <a:solidFill>
                  <a:schemeClr val="accent1"/>
                </a:solidFill>
              </a:rPr>
              <a:t>Wniosek 4: </a:t>
            </a:r>
            <a:r>
              <a:rPr lang="pl-PL" sz="1600" dirty="0"/>
              <a:t>Stan wyposażenia mieszkań w instalacje techniczno-sanitarne jest na dość wysokim poziomie. Dostęp do wody socjalno-bytowej na obszarze gminy ma 88,3% mieszkań. Dostęp do sieci wodociągowej na obszarze gminy ma 97,3% mieszkań. Centralne ogrzewanie posiada 92,9% mieszkań</a:t>
            </a:r>
            <a:r>
              <a:rPr lang="pl-PL" sz="1600" dirty="0"/>
              <a:t>, natomiast łazienkę - 95% mieszkań w Gminie. </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700471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298" y="3787518"/>
            <a:ext cx="7064413" cy="303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86" y="1916832"/>
            <a:ext cx="7163091" cy="284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1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anim calcmode="lin" valueType="num">
                                      <p:cBhvr additive="base">
                                        <p:cTn id="11" dur="500" fill="hold"/>
                                        <p:tgtEl>
                                          <p:spTgt spid="36866"/>
                                        </p:tgtEl>
                                        <p:attrNameLst>
                                          <p:attrName>ppt_x</p:attrName>
                                        </p:attrNameLst>
                                      </p:cBhvr>
                                      <p:tavLst>
                                        <p:tav tm="0">
                                          <p:val>
                                            <p:strVal val="#ppt_x"/>
                                          </p:val>
                                        </p:tav>
                                        <p:tav tm="100000">
                                          <p:val>
                                            <p:strVal val="#ppt_x"/>
                                          </p:val>
                                        </p:tav>
                                      </p:tavLst>
                                    </p:anim>
                                    <p:anim calcmode="lin" valueType="num">
                                      <p:cBhvr additive="base">
                                        <p:cTn id="12"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6866"/>
                                        </p:tgtEl>
                                        <p:attrNameLst>
                                          <p:attrName>ppt_x</p:attrName>
                                        </p:attrNameLst>
                                      </p:cBhvr>
                                      <p:tavLst>
                                        <p:tav tm="0">
                                          <p:val>
                                            <p:strVal val="ppt_x"/>
                                          </p:val>
                                        </p:tav>
                                        <p:tav tm="100000">
                                          <p:val>
                                            <p:strVal val="ppt_x"/>
                                          </p:val>
                                        </p:tav>
                                      </p:tavLst>
                                    </p:anim>
                                    <p:anim calcmode="lin" valueType="num">
                                      <p:cBhvr additive="base">
                                        <p:cTn id="17" dur="500"/>
                                        <p:tgtEl>
                                          <p:spTgt spid="36866"/>
                                        </p:tgtEl>
                                        <p:attrNameLst>
                                          <p:attrName>ppt_y</p:attrName>
                                        </p:attrNameLst>
                                      </p:cBhvr>
                                      <p:tavLst>
                                        <p:tav tm="0">
                                          <p:val>
                                            <p:strVal val="ppt_y"/>
                                          </p:val>
                                        </p:tav>
                                        <p:tav tm="100000">
                                          <p:val>
                                            <p:strVal val="1+ppt_h/2"/>
                                          </p:val>
                                        </p:tav>
                                      </p:tavLst>
                                    </p:anim>
                                    <p:set>
                                      <p:cBhvr>
                                        <p:cTn id="18" dur="1" fill="hold">
                                          <p:stCondLst>
                                            <p:cond delay="499"/>
                                          </p:stCondLst>
                                        </p:cTn>
                                        <p:tgtEl>
                                          <p:spTgt spid="3686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67"/>
                                        </p:tgtEl>
                                        <p:attrNameLst>
                                          <p:attrName>style.visibility</p:attrName>
                                        </p:attrNameLst>
                                      </p:cBhvr>
                                      <p:to>
                                        <p:strVal val="visible"/>
                                      </p:to>
                                    </p:set>
                                    <p:anim calcmode="lin" valueType="num">
                                      <p:cBhvr additive="base">
                                        <p:cTn id="27" dur="500" fill="hold"/>
                                        <p:tgtEl>
                                          <p:spTgt spid="36867"/>
                                        </p:tgtEl>
                                        <p:attrNameLst>
                                          <p:attrName>ppt_x</p:attrName>
                                        </p:attrNameLst>
                                      </p:cBhvr>
                                      <p:tavLst>
                                        <p:tav tm="0">
                                          <p:val>
                                            <p:strVal val="#ppt_x"/>
                                          </p:val>
                                        </p:tav>
                                        <p:tav tm="100000">
                                          <p:val>
                                            <p:strVal val="#ppt_x"/>
                                          </p:val>
                                        </p:tav>
                                      </p:tavLst>
                                    </p:anim>
                                    <p:anim calcmode="lin" valueType="num">
                                      <p:cBhvr additive="base">
                                        <p:cTn id="2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6867"/>
                                        </p:tgtEl>
                                        <p:attrNameLst>
                                          <p:attrName>ppt_x</p:attrName>
                                        </p:attrNameLst>
                                      </p:cBhvr>
                                      <p:tavLst>
                                        <p:tav tm="0">
                                          <p:val>
                                            <p:strVal val="ppt_x"/>
                                          </p:val>
                                        </p:tav>
                                        <p:tav tm="100000">
                                          <p:val>
                                            <p:strVal val="ppt_x"/>
                                          </p:val>
                                        </p:tav>
                                      </p:tavLst>
                                    </p:anim>
                                    <p:anim calcmode="lin" valueType="num">
                                      <p:cBhvr additive="base">
                                        <p:cTn id="33" dur="500"/>
                                        <p:tgtEl>
                                          <p:spTgt spid="36867"/>
                                        </p:tgtEl>
                                        <p:attrNameLst>
                                          <p:attrName>ppt_y</p:attrName>
                                        </p:attrNameLst>
                                      </p:cBhvr>
                                      <p:tavLst>
                                        <p:tav tm="0">
                                          <p:val>
                                            <p:strVal val="ppt_y"/>
                                          </p:val>
                                        </p:tav>
                                        <p:tav tm="100000">
                                          <p:val>
                                            <p:strVal val="1+ppt_h/2"/>
                                          </p:val>
                                        </p:tav>
                                      </p:tavLst>
                                    </p:anim>
                                    <p:set>
                                      <p:cBhvr>
                                        <p:cTn id="34" dur="1" fill="hold">
                                          <p:stCondLst>
                                            <p:cond delay="499"/>
                                          </p:stCondLst>
                                        </p:cTn>
                                        <p:tgtEl>
                                          <p:spTgt spid="3686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868"/>
                                        </p:tgtEl>
                                        <p:attrNameLst>
                                          <p:attrName>style.visibility</p:attrName>
                                        </p:attrNameLst>
                                      </p:cBhvr>
                                      <p:to>
                                        <p:strVal val="visible"/>
                                      </p:to>
                                    </p:set>
                                    <p:anim calcmode="lin" valueType="num">
                                      <p:cBhvr additive="base">
                                        <p:cTn id="47" dur="500" fill="hold"/>
                                        <p:tgtEl>
                                          <p:spTgt spid="36868"/>
                                        </p:tgtEl>
                                        <p:attrNameLst>
                                          <p:attrName>ppt_x</p:attrName>
                                        </p:attrNameLst>
                                      </p:cBhvr>
                                      <p:tavLst>
                                        <p:tav tm="0">
                                          <p:val>
                                            <p:strVal val="#ppt_x"/>
                                          </p:val>
                                        </p:tav>
                                        <p:tav tm="100000">
                                          <p:val>
                                            <p:strVal val="#ppt_x"/>
                                          </p:val>
                                        </p:tav>
                                      </p:tavLst>
                                    </p:anim>
                                    <p:anim calcmode="lin" valueType="num">
                                      <p:cBhvr additive="base">
                                        <p:cTn id="48"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36868"/>
                                        </p:tgtEl>
                                        <p:attrNameLst>
                                          <p:attrName>ppt_x</p:attrName>
                                        </p:attrNameLst>
                                      </p:cBhvr>
                                      <p:tavLst>
                                        <p:tav tm="0">
                                          <p:val>
                                            <p:strVal val="ppt_x"/>
                                          </p:val>
                                        </p:tav>
                                        <p:tav tm="100000">
                                          <p:val>
                                            <p:strVal val="ppt_x"/>
                                          </p:val>
                                        </p:tav>
                                      </p:tavLst>
                                    </p:anim>
                                    <p:anim calcmode="lin" valueType="num">
                                      <p:cBhvr additive="base">
                                        <p:cTn id="53" dur="500"/>
                                        <p:tgtEl>
                                          <p:spTgt spid="36868"/>
                                        </p:tgtEl>
                                        <p:attrNameLst>
                                          <p:attrName>ppt_y</p:attrName>
                                        </p:attrNameLst>
                                      </p:cBhvr>
                                      <p:tavLst>
                                        <p:tav tm="0">
                                          <p:val>
                                            <p:strVal val="ppt_y"/>
                                          </p:val>
                                        </p:tav>
                                        <p:tav tm="100000">
                                          <p:val>
                                            <p:strVal val="1+ppt_h/2"/>
                                          </p:val>
                                        </p:tav>
                                      </p:tavLst>
                                    </p:anim>
                                    <p:set>
                                      <p:cBhvr>
                                        <p:cTn id="54" dur="1" fill="hold">
                                          <p:stCondLst>
                                            <p:cond delay="499"/>
                                          </p:stCondLst>
                                        </p:cTn>
                                        <p:tgtEl>
                                          <p:spTgt spid="36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467600" cy="508918"/>
          </a:xfrm>
        </p:spPr>
        <p:txBody>
          <a:bodyPr>
            <a:normAutofit fontScale="90000"/>
          </a:bodyPr>
          <a:lstStyle/>
          <a:p>
            <a:r>
              <a:rPr lang="pl-PL" dirty="0"/>
              <a:t>S</a:t>
            </a:r>
            <a:r>
              <a:rPr lang="pl-PL" dirty="0" smtClean="0"/>
              <a:t>fera społeczna</a:t>
            </a:r>
            <a:endParaRPr lang="pl-PL" dirty="0"/>
          </a:p>
        </p:txBody>
      </p:sp>
      <p:sp>
        <p:nvSpPr>
          <p:cNvPr id="3" name="Symbol zastępczy zawartości 2"/>
          <p:cNvSpPr>
            <a:spLocks noGrp="1"/>
          </p:cNvSpPr>
          <p:nvPr>
            <p:ph sz="quarter" idx="1"/>
          </p:nvPr>
        </p:nvSpPr>
        <p:spPr>
          <a:xfrm>
            <a:off x="323528" y="980728"/>
            <a:ext cx="7992888" cy="5616624"/>
          </a:xfrm>
        </p:spPr>
        <p:txBody>
          <a:bodyPr>
            <a:noAutofit/>
          </a:bodyPr>
          <a:lstStyle/>
          <a:p>
            <a:r>
              <a:rPr lang="pl-PL" sz="1600" b="1" u="sng" dirty="0">
                <a:solidFill>
                  <a:schemeClr val="accent1"/>
                </a:solidFill>
              </a:rPr>
              <a:t>Wniosek 5:</a:t>
            </a:r>
            <a:r>
              <a:rPr lang="pl-PL" sz="1600" dirty="0">
                <a:solidFill>
                  <a:schemeClr val="accent1"/>
                </a:solidFill>
              </a:rPr>
              <a:t> </a:t>
            </a:r>
            <a:r>
              <a:rPr lang="pl-PL" sz="1600" dirty="0"/>
              <a:t>Odsetek dzieci objętych wychowaniem przedszkolnym wynosi 99%. </a:t>
            </a:r>
            <a:r>
              <a:rPr lang="pl-PL" sz="1600" dirty="0" smtClean="0"/>
              <a:t>Aktualnie </a:t>
            </a:r>
            <a:r>
              <a:rPr lang="pl-PL" sz="1600" dirty="0"/>
              <a:t>infrastruktura przedszkolna </a:t>
            </a:r>
            <a:r>
              <a:rPr lang="pl-PL" sz="1600" dirty="0" smtClean="0"/>
              <a:t>jest </a:t>
            </a:r>
            <a:r>
              <a:rPr lang="pl-PL" sz="1600" dirty="0"/>
              <a:t>dobrze dostosowana do potrzeb społeczności lokalnej, a jakość infrastruktury jest na bieżąco poprawiana. </a:t>
            </a:r>
            <a:endParaRPr lang="pl-PL" sz="1600" dirty="0" smtClean="0"/>
          </a:p>
          <a:p>
            <a:r>
              <a:rPr lang="pl-PL" sz="1700" b="1" u="sng" dirty="0">
                <a:solidFill>
                  <a:schemeClr val="accent1"/>
                </a:solidFill>
              </a:rPr>
              <a:t>Wniosek </a:t>
            </a:r>
            <a:r>
              <a:rPr lang="pl-PL" sz="1700" b="1" u="sng" dirty="0">
                <a:solidFill>
                  <a:schemeClr val="accent1"/>
                </a:solidFill>
              </a:rPr>
              <a:t>6: </a:t>
            </a:r>
            <a:r>
              <a:rPr lang="pl-PL" sz="1600" dirty="0"/>
              <a:t>Infrastruktura edukacyjna na poziomie szkoły podstawowej zaspakaja potrzeby mieszkańców gminy (3 szkoły podstawowe z 87 oddziałami). Edukacja na poziomie ponadpodstawowym </a:t>
            </a:r>
            <a:r>
              <a:rPr lang="pl-PL" sz="1600" dirty="0" smtClean="0"/>
              <a:t>prowadzona </a:t>
            </a:r>
            <a:r>
              <a:rPr lang="pl-PL" sz="1600" dirty="0"/>
              <a:t>jest tylko na terenie </a:t>
            </a:r>
            <a:r>
              <a:rPr lang="pl-PL" sz="1600" dirty="0" smtClean="0"/>
              <a:t>miasta. </a:t>
            </a:r>
            <a:r>
              <a:rPr lang="pl-PL" sz="1600" dirty="0"/>
              <a:t>Kierunki kształcenia zawodowego w Łęcznej są dostosowane do lokalnego rynku pracy i skupiają się na górnictwie, a także odpowiadają aktualnemu zapotrzebowaniu na inne usługi w tym: budowlane, elektryczne, projektowe, fryzjerskie. </a:t>
            </a:r>
            <a:endParaRPr lang="pl-PL" sz="1600" dirty="0" smtClean="0"/>
          </a:p>
          <a:p>
            <a:r>
              <a:rPr lang="pl-PL" sz="1700" b="1" u="sng" dirty="0">
                <a:solidFill>
                  <a:schemeClr val="accent1"/>
                </a:solidFill>
              </a:rPr>
              <a:t>Wniosek </a:t>
            </a:r>
            <a:r>
              <a:rPr lang="pl-PL" sz="1700" b="1" u="sng" dirty="0">
                <a:solidFill>
                  <a:schemeClr val="accent1"/>
                </a:solidFill>
              </a:rPr>
              <a:t>7: </a:t>
            </a:r>
            <a:r>
              <a:rPr lang="pl-PL" sz="1600" dirty="0"/>
              <a:t>Współpraca </a:t>
            </a:r>
            <a:r>
              <a:rPr lang="pl-PL" sz="1600" dirty="0"/>
              <a:t>branżowych szkół zawodowych z największym pracodawcą na tym </a:t>
            </a:r>
            <a:r>
              <a:rPr lang="pl-PL" sz="1600" dirty="0"/>
              <a:t>obszarze tj. LW Bogdanka </a:t>
            </a:r>
            <a:r>
              <a:rPr lang="pl-PL" sz="1600" dirty="0" smtClean="0"/>
              <a:t>S.A. (szkoły </a:t>
            </a:r>
            <a:r>
              <a:rPr lang="pl-PL" sz="1600" dirty="0"/>
              <a:t>oferują stypendia, współpracę z LW Bogdanka S.A. oraz  gwarancję zatrudnienia w ramach projektu „Przepustka do pracy w LW Bogdanka S.A. w Bogdance – potrzebujemy najlepszych</a:t>
            </a:r>
            <a:r>
              <a:rPr lang="pl-PL" sz="1600" dirty="0" smtClean="0"/>
              <a:t>”.) </a:t>
            </a:r>
          </a:p>
          <a:p>
            <a:r>
              <a:rPr lang="pl-PL" sz="1700" b="1" u="sng" dirty="0">
                <a:solidFill>
                  <a:schemeClr val="accent1"/>
                </a:solidFill>
              </a:rPr>
              <a:t>Wniosek </a:t>
            </a:r>
            <a:r>
              <a:rPr lang="pl-PL" sz="1700" b="1" u="sng" dirty="0">
                <a:solidFill>
                  <a:schemeClr val="accent1"/>
                </a:solidFill>
              </a:rPr>
              <a:t>8: </a:t>
            </a:r>
            <a:r>
              <a:rPr lang="pl-PL" sz="1600" dirty="0" smtClean="0"/>
              <a:t>liczne </a:t>
            </a:r>
            <a:r>
              <a:rPr lang="pl-PL" sz="1600" dirty="0"/>
              <a:t>przedsięwzięcia </a:t>
            </a:r>
            <a:r>
              <a:rPr lang="pl-PL" sz="1600" dirty="0" smtClean="0"/>
              <a:t>kulturalne (organizowane przez Urząd </a:t>
            </a:r>
            <a:r>
              <a:rPr lang="pl-PL" sz="1600" dirty="0"/>
              <a:t>Miejski, Centrum Kultury w Łęcznej oraz Miejsko-Gminna Biblioteka Publiczna im. Zbigniewa </a:t>
            </a:r>
            <a:r>
              <a:rPr lang="pl-PL" sz="1600" dirty="0" smtClean="0"/>
              <a:t>Herberta), współpraca </a:t>
            </a:r>
            <a:r>
              <a:rPr lang="pl-PL" sz="1600" dirty="0"/>
              <a:t>m.in. z Towarzystwem Przyjaciół Ziemi Łęczyńskiej czy Łęczyńskim Stowarzyszeniem Twórców Kultury i Sztuki PLAMA</a:t>
            </a:r>
            <a:r>
              <a:rPr lang="pl-PL" sz="1600" dirty="0" smtClean="0"/>
              <a:t>)</a:t>
            </a:r>
            <a:endParaRPr lang="pl-PL" sz="16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07" y="1916832"/>
            <a:ext cx="7438368" cy="345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7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890"/>
                                        </p:tgtEl>
                                        <p:attrNameLst>
                                          <p:attrName>style.visibility</p:attrName>
                                        </p:attrNameLst>
                                      </p:cBhvr>
                                      <p:to>
                                        <p:strVal val="visible"/>
                                      </p:to>
                                    </p:set>
                                    <p:anim calcmode="lin" valueType="num">
                                      <p:cBhvr additive="base">
                                        <p:cTn id="11" dur="500" fill="hold"/>
                                        <p:tgtEl>
                                          <p:spTgt spid="37890"/>
                                        </p:tgtEl>
                                        <p:attrNameLst>
                                          <p:attrName>ppt_x</p:attrName>
                                        </p:attrNameLst>
                                      </p:cBhvr>
                                      <p:tavLst>
                                        <p:tav tm="0">
                                          <p:val>
                                            <p:strVal val="#ppt_x"/>
                                          </p:val>
                                        </p:tav>
                                        <p:tav tm="100000">
                                          <p:val>
                                            <p:strVal val="#ppt_x"/>
                                          </p:val>
                                        </p:tav>
                                      </p:tavLst>
                                    </p:anim>
                                    <p:anim calcmode="lin" valueType="num">
                                      <p:cBhvr additive="base">
                                        <p:cTn id="12"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7890"/>
                                        </p:tgtEl>
                                        <p:attrNameLst>
                                          <p:attrName>ppt_x</p:attrName>
                                        </p:attrNameLst>
                                      </p:cBhvr>
                                      <p:tavLst>
                                        <p:tav tm="0">
                                          <p:val>
                                            <p:strVal val="ppt_x"/>
                                          </p:val>
                                        </p:tav>
                                        <p:tav tm="100000">
                                          <p:val>
                                            <p:strVal val="ppt_x"/>
                                          </p:val>
                                        </p:tav>
                                      </p:tavLst>
                                    </p:anim>
                                    <p:anim calcmode="lin" valueType="num">
                                      <p:cBhvr additive="base">
                                        <p:cTn id="17" dur="500"/>
                                        <p:tgtEl>
                                          <p:spTgt spid="37890"/>
                                        </p:tgtEl>
                                        <p:attrNameLst>
                                          <p:attrName>ppt_y</p:attrName>
                                        </p:attrNameLst>
                                      </p:cBhvr>
                                      <p:tavLst>
                                        <p:tav tm="0">
                                          <p:val>
                                            <p:strVal val="ppt_y"/>
                                          </p:val>
                                        </p:tav>
                                        <p:tav tm="100000">
                                          <p:val>
                                            <p:strVal val="1+ppt_h/2"/>
                                          </p:val>
                                        </p:tav>
                                      </p:tavLst>
                                    </p:anim>
                                    <p:set>
                                      <p:cBhvr>
                                        <p:cTn id="18" dur="1" fill="hold">
                                          <p:stCondLst>
                                            <p:cond delay="499"/>
                                          </p:stCondLst>
                                        </p:cTn>
                                        <p:tgtEl>
                                          <p:spTgt spid="3789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467600" cy="508918"/>
          </a:xfrm>
        </p:spPr>
        <p:txBody>
          <a:bodyPr>
            <a:normAutofit fontScale="90000"/>
          </a:bodyPr>
          <a:lstStyle/>
          <a:p>
            <a:r>
              <a:rPr lang="pl-PL" dirty="0"/>
              <a:t>S</a:t>
            </a:r>
            <a:r>
              <a:rPr lang="pl-PL" dirty="0" smtClean="0"/>
              <a:t>fera społeczna</a:t>
            </a:r>
            <a:endParaRPr lang="pl-PL" dirty="0"/>
          </a:p>
        </p:txBody>
      </p:sp>
      <p:sp>
        <p:nvSpPr>
          <p:cNvPr id="3" name="Symbol zastępczy zawartości 2"/>
          <p:cNvSpPr>
            <a:spLocks noGrp="1"/>
          </p:cNvSpPr>
          <p:nvPr>
            <p:ph sz="quarter" idx="1"/>
          </p:nvPr>
        </p:nvSpPr>
        <p:spPr>
          <a:xfrm>
            <a:off x="323528" y="980728"/>
            <a:ext cx="7992888" cy="5616624"/>
          </a:xfrm>
        </p:spPr>
        <p:txBody>
          <a:bodyPr>
            <a:noAutofit/>
          </a:bodyPr>
          <a:lstStyle/>
          <a:p>
            <a:r>
              <a:rPr lang="pl-PL" sz="1700" b="1" u="sng" dirty="0">
                <a:solidFill>
                  <a:schemeClr val="accent1"/>
                </a:solidFill>
              </a:rPr>
              <a:t>Wniosek 9: </a:t>
            </a:r>
            <a:r>
              <a:rPr lang="pl-PL" sz="1600" dirty="0" smtClean="0"/>
              <a:t>Działają </a:t>
            </a:r>
            <a:r>
              <a:rPr lang="pl-PL" sz="1600" dirty="0"/>
              <a:t>organizacje społeczne, które wpływają na integrację i wzrost aktywności obywatelskiej mieszkańców. </a:t>
            </a:r>
            <a:endParaRPr lang="pl-PL" sz="1600" dirty="0" smtClean="0"/>
          </a:p>
          <a:p>
            <a:r>
              <a:rPr lang="pl-PL" sz="1700" b="1" u="sng" dirty="0">
                <a:solidFill>
                  <a:schemeClr val="accent1"/>
                </a:solidFill>
              </a:rPr>
              <a:t>Wniosek </a:t>
            </a:r>
            <a:r>
              <a:rPr lang="pl-PL" sz="1700" b="1" u="sng" dirty="0">
                <a:solidFill>
                  <a:schemeClr val="accent1"/>
                </a:solidFill>
              </a:rPr>
              <a:t>10: </a:t>
            </a:r>
            <a:r>
              <a:rPr lang="pl-PL" sz="1600" dirty="0" smtClean="0"/>
              <a:t>Opieka zdrowotna: 18 przychodni, gabinety stomatologiczne, centra </a:t>
            </a:r>
            <a:r>
              <a:rPr lang="pl-PL" sz="1600" dirty="0"/>
              <a:t>rehabilitacji, </a:t>
            </a:r>
            <a:r>
              <a:rPr lang="pl-PL" sz="1600" dirty="0" smtClean="0"/>
              <a:t>laboratoria diagnostyczne, pracownie RTG, opieka szpitalna: SPZOZ </a:t>
            </a:r>
            <a:r>
              <a:rPr lang="pl-PL" sz="1600" dirty="0"/>
              <a:t>w </a:t>
            </a:r>
            <a:r>
              <a:rPr lang="pl-PL" sz="1600" dirty="0" smtClean="0"/>
              <a:t>Łęcznej (Wschodnie </a:t>
            </a:r>
            <a:r>
              <a:rPr lang="pl-PL" sz="1600" dirty="0"/>
              <a:t>Centrum Leczenia Oparzeń i Chirurgii Rekonstrukcyjnej, </a:t>
            </a:r>
            <a:r>
              <a:rPr lang="pl-PL" sz="1600" dirty="0" smtClean="0"/>
              <a:t>Ośrodek </a:t>
            </a:r>
            <a:r>
              <a:rPr lang="pl-PL" sz="1600" dirty="0" err="1" smtClean="0"/>
              <a:t>Hiperbarii</a:t>
            </a:r>
            <a:r>
              <a:rPr lang="pl-PL" sz="1600" dirty="0" smtClean="0"/>
              <a:t>, SOR, 6 oddziałów szpitalnych)</a:t>
            </a:r>
          </a:p>
          <a:p>
            <a:r>
              <a:rPr lang="pl-PL" sz="1700" b="1" u="sng" dirty="0">
                <a:solidFill>
                  <a:schemeClr val="accent1"/>
                </a:solidFill>
              </a:rPr>
              <a:t>Wniosek </a:t>
            </a:r>
            <a:r>
              <a:rPr lang="pl-PL" sz="1700" b="1" u="sng" dirty="0">
                <a:solidFill>
                  <a:schemeClr val="accent1"/>
                </a:solidFill>
              </a:rPr>
              <a:t>11: </a:t>
            </a:r>
            <a:r>
              <a:rPr lang="pl-PL" sz="1600" dirty="0"/>
              <a:t>Głównymi powodami korzystania z pomocy społecznej jest ubóstwo, bezrobocie i niepełnosprawność. Najliczniejszą grupą odbiorców systemu wsparcia opieki społecznej są mieszkańcy w wieku produkcyjnym, którzy z różnych powodów nie pozostają w zatrudnieniu. Znaczną grupę stanowią również dzieci i młodzież jako beneficjenci programu dożywiania.</a:t>
            </a:r>
          </a:p>
          <a:p>
            <a:r>
              <a:rPr lang="pl-PL" sz="1700" b="1" u="sng" dirty="0">
                <a:solidFill>
                  <a:schemeClr val="accent1"/>
                </a:solidFill>
              </a:rPr>
              <a:t>Wniosek 12: </a:t>
            </a:r>
            <a:r>
              <a:rPr lang="pl-PL" sz="1700" b="1" u="sng" dirty="0">
                <a:solidFill>
                  <a:schemeClr val="accent1"/>
                </a:solidFill>
              </a:rPr>
              <a:t> </a:t>
            </a:r>
            <a:r>
              <a:rPr lang="pl-PL" sz="1600" dirty="0" smtClean="0"/>
              <a:t>funkcjonuje </a:t>
            </a:r>
            <a:r>
              <a:rPr lang="pl-PL" sz="1600" dirty="0"/>
              <a:t>5 żłobków, dysponujących łącznie 141 </a:t>
            </a:r>
            <a:r>
              <a:rPr lang="pl-PL" sz="1600" dirty="0" smtClean="0"/>
              <a:t>miejscami </a:t>
            </a:r>
            <a:endParaRPr lang="pl-PL" sz="1600" dirty="0"/>
          </a:p>
          <a:p>
            <a:r>
              <a:rPr lang="pl-PL" sz="1700" b="1" u="sng" dirty="0">
                <a:solidFill>
                  <a:schemeClr val="accent1"/>
                </a:solidFill>
              </a:rPr>
              <a:t>Wniosek 13: </a:t>
            </a:r>
            <a:r>
              <a:rPr lang="pl-PL" sz="1600" dirty="0" smtClean="0"/>
              <a:t>Komenda </a:t>
            </a:r>
            <a:r>
              <a:rPr lang="pl-PL" sz="1600" dirty="0"/>
              <a:t>Powiatowa Państwowej Straży Pożarnej w Łęcznej oraz 8 jednostek Ochotniczych Straży Pożarnych </a:t>
            </a:r>
            <a:endParaRPr lang="pl-PL" sz="1600" dirty="0" smtClean="0"/>
          </a:p>
          <a:p>
            <a:r>
              <a:rPr lang="pl-PL" sz="1700" b="1" u="sng" dirty="0">
                <a:solidFill>
                  <a:schemeClr val="accent1"/>
                </a:solidFill>
              </a:rPr>
              <a:t>Wniosek </a:t>
            </a:r>
            <a:r>
              <a:rPr lang="pl-PL" sz="1700" b="1" u="sng" dirty="0">
                <a:solidFill>
                  <a:schemeClr val="accent1"/>
                </a:solidFill>
              </a:rPr>
              <a:t>14: </a:t>
            </a:r>
            <a:r>
              <a:rPr lang="pl-PL" sz="1600" dirty="0" smtClean="0"/>
              <a:t>działają </a:t>
            </a:r>
            <a:r>
              <a:rPr lang="pl-PL" sz="1600" dirty="0"/>
              <a:t>kluby sportowe i stowarzyszenia, które posiadają bogatą ofertę ogólnodostępnych zajęć sportowo-rekreacyjnych w różnych dyscyplinach sportowych skierowaną do różnych grup </a:t>
            </a:r>
            <a:r>
              <a:rPr lang="pl-PL" sz="1600" dirty="0" smtClean="0"/>
              <a:t>wiekowych, dobrze rozwinięta infrastruktura sportowo-rekreacyjna</a:t>
            </a:r>
            <a:endParaRPr lang="pl-PL" sz="1600" dirty="0"/>
          </a:p>
        </p:txBody>
      </p:sp>
    </p:spTree>
    <p:extLst>
      <p:ext uri="{BB962C8B-B14F-4D97-AF65-F5344CB8AC3E}">
        <p14:creationId xmlns:p14="http://schemas.microsoft.com/office/powerpoint/2010/main" val="129246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7467600" cy="508918"/>
          </a:xfrm>
        </p:spPr>
        <p:txBody>
          <a:bodyPr>
            <a:normAutofit fontScale="90000"/>
          </a:bodyPr>
          <a:lstStyle/>
          <a:p>
            <a:r>
              <a:rPr lang="pl-PL" dirty="0"/>
              <a:t>S</a:t>
            </a:r>
            <a:r>
              <a:rPr lang="pl-PL" dirty="0" smtClean="0"/>
              <a:t>fera gospodarcza</a:t>
            </a:r>
            <a:endParaRPr lang="pl-PL" dirty="0"/>
          </a:p>
        </p:txBody>
      </p:sp>
      <p:sp>
        <p:nvSpPr>
          <p:cNvPr id="3" name="Symbol zastępczy zawartości 2"/>
          <p:cNvSpPr>
            <a:spLocks noGrp="1"/>
          </p:cNvSpPr>
          <p:nvPr>
            <p:ph sz="quarter" idx="1"/>
          </p:nvPr>
        </p:nvSpPr>
        <p:spPr>
          <a:xfrm>
            <a:off x="107504" y="476672"/>
            <a:ext cx="8712968" cy="6237312"/>
          </a:xfrm>
        </p:spPr>
        <p:txBody>
          <a:bodyPr>
            <a:noAutofit/>
          </a:bodyPr>
          <a:lstStyle/>
          <a:p>
            <a:r>
              <a:rPr lang="pl-PL" sz="1600" b="1" u="sng" dirty="0">
                <a:solidFill>
                  <a:schemeClr val="accent1"/>
                </a:solidFill>
              </a:rPr>
              <a:t>Wniosek 15:</a:t>
            </a:r>
            <a:r>
              <a:rPr lang="pl-PL" sz="1600" dirty="0">
                <a:solidFill>
                  <a:schemeClr val="accent1"/>
                </a:solidFill>
              </a:rPr>
              <a:t> </a:t>
            </a:r>
            <a:r>
              <a:rPr lang="pl-PL" sz="1600" dirty="0"/>
              <a:t>Gmina Łęczna w polityce rozwoju przestrzennego została sklasyfikowana jako ośrodek ponadlokalny w miejskiej sieci osadniczej, ośrodek o funkcji gospodarczej, zlokalizowany w obszarze problemowym podwyższonej aktywności gospodarczej (obsługi ruchu międzynarodowego). Niewielka część gminy (okolice jeziora Dratów) znajduje się w obszarze najwyższej atrakcyjności turystycznej i jest to czynnik pozytywnie oddziaływujący na atrakcyjność inwestycyjną Gminy. </a:t>
            </a:r>
          </a:p>
          <a:p>
            <a:r>
              <a:rPr lang="pl-PL" sz="1600" b="1" u="sng" dirty="0">
                <a:solidFill>
                  <a:schemeClr val="accent1"/>
                </a:solidFill>
              </a:rPr>
              <a:t>Wniosek 16:</a:t>
            </a:r>
            <a:r>
              <a:rPr lang="pl-PL" sz="1600" dirty="0">
                <a:solidFill>
                  <a:schemeClr val="accent1"/>
                </a:solidFill>
              </a:rPr>
              <a:t> </a:t>
            </a:r>
            <a:r>
              <a:rPr lang="pl-PL" sz="1600" dirty="0"/>
              <a:t>Głównym pracodawcą dla mieszkańców Gminy Łęczna jest kopania Lubelski Węgiel „Bogdanka” S.A., która leży jednak całkowicie poza terytorium Gminy. Kopalnia „Bogdanka” jest największym zakładem produkcyjnym oraz pełni rolę lidera w zakresie gospodarki na obszarze powiatu łęczyńskiego</a:t>
            </a:r>
          </a:p>
          <a:p>
            <a:r>
              <a:rPr lang="pl-PL" sz="1600" b="1" u="sng" dirty="0">
                <a:solidFill>
                  <a:schemeClr val="accent1"/>
                </a:solidFill>
              </a:rPr>
              <a:t>Wniosek 17:</a:t>
            </a:r>
            <a:r>
              <a:rPr lang="pl-PL" sz="1600" dirty="0">
                <a:solidFill>
                  <a:schemeClr val="accent1"/>
                </a:solidFill>
              </a:rPr>
              <a:t> </a:t>
            </a:r>
            <a:r>
              <a:rPr lang="pl-PL" sz="1600" dirty="0"/>
              <a:t>Gmina Łęczna dysponuje szeregiem wyznaczonych terenów inwestycyjnych. Jedynie 30% z nich posiada dostęp do sieci energetycznej i wodociągowej. </a:t>
            </a:r>
            <a:endParaRPr lang="pl-PL" sz="1600" dirty="0" smtClean="0"/>
          </a:p>
          <a:p>
            <a:r>
              <a:rPr lang="pl-PL" sz="1600" b="1" u="sng" dirty="0">
                <a:solidFill>
                  <a:schemeClr val="accent1"/>
                </a:solidFill>
              </a:rPr>
              <a:t>Wniosek </a:t>
            </a:r>
            <a:r>
              <a:rPr lang="pl-PL" sz="1600" b="1" u="sng" dirty="0">
                <a:solidFill>
                  <a:schemeClr val="accent1"/>
                </a:solidFill>
              </a:rPr>
              <a:t>18: </a:t>
            </a:r>
            <a:r>
              <a:rPr lang="pl-PL" sz="1600" dirty="0"/>
              <a:t>Samorząd Gminy tworzy dogodne warunki do rozwoju </a:t>
            </a:r>
            <a:r>
              <a:rPr lang="pl-PL" sz="1600" dirty="0" smtClean="0"/>
              <a:t>przedsiębiorczości (zwolnienia </a:t>
            </a:r>
            <a:r>
              <a:rPr lang="pl-PL" sz="1600" dirty="0"/>
              <a:t>od podatku od nieruchomości dla przedsiębiorców realizujących nowe inwestycje i tworzących nowe miejsca </a:t>
            </a:r>
            <a:r>
              <a:rPr lang="pl-PL" sz="1600" dirty="0" smtClean="0"/>
              <a:t>pracy)</a:t>
            </a:r>
          </a:p>
          <a:p>
            <a:r>
              <a:rPr lang="pl-PL" sz="1600" b="1" u="sng" dirty="0">
                <a:solidFill>
                  <a:schemeClr val="accent1"/>
                </a:solidFill>
              </a:rPr>
              <a:t>Wniosek 19: </a:t>
            </a:r>
            <a:r>
              <a:rPr lang="pl-PL" sz="1600" dirty="0"/>
              <a:t>Na przestrzeni ostatnich 7 lat zauważalny jest wzrost liczby działających podmiotów gospodarczych (o 5,9% w stosunku do roku 2014). Z kolei odczuwalny jest spadek podmiotów nowo zarejestrowanych (o 17,3%). Od 2014 roku zauważalny jest także spadek liczby podmiotów wyrejestrowanych. </a:t>
            </a:r>
          </a:p>
          <a:p>
            <a:pPr marL="82550" indent="323850" algn="just">
              <a:spcAft>
                <a:spcPts val="600"/>
              </a:spcAft>
            </a:pPr>
            <a:endParaRPr lang="pl-PL" sz="1500" dirty="0">
              <a:ea typeface="Calibri"/>
              <a:cs typeface="Times New Roman"/>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424496" cy="330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01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4"/>
                                        </p:tgtEl>
                                        <p:attrNameLst>
                                          <p:attrName>style.visibility</p:attrName>
                                        </p:attrNameLst>
                                      </p:cBhvr>
                                      <p:to>
                                        <p:strVal val="visible"/>
                                      </p:to>
                                    </p:set>
                                    <p:anim calcmode="lin" valueType="num">
                                      <p:cBhvr additive="base">
                                        <p:cTn id="27" dur="500" fill="hold"/>
                                        <p:tgtEl>
                                          <p:spTgt spid="38914"/>
                                        </p:tgtEl>
                                        <p:attrNameLst>
                                          <p:attrName>ppt_x</p:attrName>
                                        </p:attrNameLst>
                                      </p:cBhvr>
                                      <p:tavLst>
                                        <p:tav tm="0">
                                          <p:val>
                                            <p:strVal val="#ppt_x"/>
                                          </p:val>
                                        </p:tav>
                                        <p:tav tm="100000">
                                          <p:val>
                                            <p:strVal val="#ppt_x"/>
                                          </p:val>
                                        </p:tav>
                                      </p:tavLst>
                                    </p:anim>
                                    <p:anim calcmode="lin" valueType="num">
                                      <p:cBhvr additive="base">
                                        <p:cTn id="2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8914"/>
                                        </p:tgtEl>
                                        <p:attrNameLst>
                                          <p:attrName>ppt_x</p:attrName>
                                        </p:attrNameLst>
                                      </p:cBhvr>
                                      <p:tavLst>
                                        <p:tav tm="0">
                                          <p:val>
                                            <p:strVal val="ppt_x"/>
                                          </p:val>
                                        </p:tav>
                                        <p:tav tm="100000">
                                          <p:val>
                                            <p:strVal val="ppt_x"/>
                                          </p:val>
                                        </p:tav>
                                      </p:tavLst>
                                    </p:anim>
                                    <p:anim calcmode="lin" valueType="num">
                                      <p:cBhvr additive="base">
                                        <p:cTn id="33" dur="500"/>
                                        <p:tgtEl>
                                          <p:spTgt spid="38914"/>
                                        </p:tgtEl>
                                        <p:attrNameLst>
                                          <p:attrName>ppt_y</p:attrName>
                                        </p:attrNameLst>
                                      </p:cBhvr>
                                      <p:tavLst>
                                        <p:tav tm="0">
                                          <p:val>
                                            <p:strVal val="ppt_y"/>
                                          </p:val>
                                        </p:tav>
                                        <p:tav tm="100000">
                                          <p:val>
                                            <p:strVal val="1+ppt_h/2"/>
                                          </p:val>
                                        </p:tav>
                                      </p:tavLst>
                                    </p:anim>
                                    <p:set>
                                      <p:cBhvr>
                                        <p:cTn id="34" dur="1" fill="hold">
                                          <p:stCondLst>
                                            <p:cond delay="499"/>
                                          </p:stCondLst>
                                        </p:cTn>
                                        <p:tgtEl>
                                          <p:spTgt spid="38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7467600" cy="508918"/>
          </a:xfrm>
        </p:spPr>
        <p:txBody>
          <a:bodyPr>
            <a:normAutofit fontScale="90000"/>
          </a:bodyPr>
          <a:lstStyle/>
          <a:p>
            <a:r>
              <a:rPr lang="pl-PL" dirty="0"/>
              <a:t>S</a:t>
            </a:r>
            <a:r>
              <a:rPr lang="pl-PL" dirty="0" smtClean="0"/>
              <a:t>fera gospodarcza</a:t>
            </a:r>
            <a:endParaRPr lang="pl-PL" dirty="0"/>
          </a:p>
        </p:txBody>
      </p:sp>
      <p:sp>
        <p:nvSpPr>
          <p:cNvPr id="3" name="Symbol zastępczy zawartości 2"/>
          <p:cNvSpPr>
            <a:spLocks noGrp="1"/>
          </p:cNvSpPr>
          <p:nvPr>
            <p:ph sz="quarter" idx="1"/>
          </p:nvPr>
        </p:nvSpPr>
        <p:spPr>
          <a:xfrm>
            <a:off x="107504" y="476672"/>
            <a:ext cx="8712968" cy="6237312"/>
          </a:xfrm>
        </p:spPr>
        <p:txBody>
          <a:bodyPr>
            <a:noAutofit/>
          </a:bodyPr>
          <a:lstStyle/>
          <a:p>
            <a:r>
              <a:rPr lang="pl-PL" sz="1600" b="1" u="sng" dirty="0">
                <a:solidFill>
                  <a:schemeClr val="accent1"/>
                </a:solidFill>
              </a:rPr>
              <a:t>Wniosek 20:</a:t>
            </a:r>
            <a:r>
              <a:rPr lang="pl-PL" sz="1600" dirty="0">
                <a:solidFill>
                  <a:schemeClr val="accent1"/>
                </a:solidFill>
              </a:rPr>
              <a:t> </a:t>
            </a:r>
            <a:r>
              <a:rPr lang="pl-PL" sz="1600" dirty="0"/>
              <a:t>Wartość stopy bezrobocia w powiecie łęczyńskim wyniosła 5,7% (stan na koniec 2020 r.). Jest to wartość niższa niż średnia dla województwa (8,2%). Analizując ostatnie lata stopa bezrobocia dla powiatu łęczyńskiego stale maleje. </a:t>
            </a:r>
            <a:endParaRPr lang="pl-PL" sz="1600" dirty="0" smtClean="0"/>
          </a:p>
          <a:p>
            <a:r>
              <a:rPr lang="pl-PL" sz="1600" b="1" u="sng" dirty="0" smtClean="0">
                <a:solidFill>
                  <a:schemeClr val="accent1"/>
                </a:solidFill>
              </a:rPr>
              <a:t>Wniosek </a:t>
            </a:r>
            <a:r>
              <a:rPr lang="pl-PL" sz="1600" b="1" u="sng" dirty="0">
                <a:solidFill>
                  <a:schemeClr val="accent1"/>
                </a:solidFill>
              </a:rPr>
              <a:t>21:</a:t>
            </a:r>
            <a:r>
              <a:rPr lang="pl-PL" sz="1600" dirty="0">
                <a:solidFill>
                  <a:schemeClr val="accent1"/>
                </a:solidFill>
              </a:rPr>
              <a:t> </a:t>
            </a:r>
            <a:r>
              <a:rPr lang="pl-PL" sz="1600" dirty="0"/>
              <a:t>Gmina Łęczna posiada wszelkie atrybuty decydujące o atrakcyjności turystycznej. Znajdujące się na terenie gminy elementy przyrodnicze, krajobrazowe oraz kulturowe nadają jej predyspozycje do rozwoju turystyki krajoznawczej. Gmina Łęczna oferuje wiele atrakcji turystycznych obejmujących liczne zabytki oraz szlaki rowerowe. Niewątpliwym atutem Gminy Łęczna jest jej sąsiedztwo z obszarem Pojezierza Łęczyńsko- Włodawskiego, obfitującego w liczne jeziora oraz różnorodną florę i faunę. Zabytki historyczne oraz walory środowiskowe i przyrodnicze sprzyjają rozwojowi czynnego wypoczynku, zwłaszcza wędrówek pieszych i wycieczek rowerowych. Znaczącym elementem decydującym o rozwoju sektora turystyki są również prowadzone działania promocyjne i informacyjne, które mają na celu ułatwić turystom zorganizowanie czasu spędzonego w danym miejscu.</a:t>
            </a:r>
          </a:p>
          <a:p>
            <a:r>
              <a:rPr lang="pl-PL" sz="1600" b="1" u="sng" dirty="0">
                <a:solidFill>
                  <a:schemeClr val="accent1"/>
                </a:solidFill>
              </a:rPr>
              <a:t>Wniosek 22:</a:t>
            </a:r>
            <a:r>
              <a:rPr lang="pl-PL" sz="1600" dirty="0">
                <a:solidFill>
                  <a:schemeClr val="accent1"/>
                </a:solidFill>
              </a:rPr>
              <a:t> </a:t>
            </a:r>
            <a:r>
              <a:rPr lang="pl-PL" sz="1600" dirty="0"/>
              <a:t>Rolnictwo w Gminie Łęczna stanowi ważny dział gospodarki. Pod względem wskaźnika jakości rolniczej przestrzeni produkcyjnej Gmina Łęczna wypada dość korzystnie w porównaniu do pozostałych obszarów województwa lubelskiego. Gminę cechuje występowanie gleb dobrych (klasa </a:t>
            </a:r>
            <a:r>
              <a:rPr lang="pl-PL" sz="1600" dirty="0" err="1"/>
              <a:t>IVa</a:t>
            </a:r>
            <a:r>
              <a:rPr lang="pl-PL" sz="1600" dirty="0"/>
              <a:t>, </a:t>
            </a:r>
            <a:r>
              <a:rPr lang="pl-PL" sz="1600" dirty="0" err="1"/>
              <a:t>IVb</a:t>
            </a:r>
            <a:r>
              <a:rPr lang="pl-PL" sz="1600" dirty="0"/>
              <a:t>) i bardzo dobrych (klasa </a:t>
            </a:r>
            <a:r>
              <a:rPr lang="pl-PL" sz="1600" dirty="0" err="1"/>
              <a:t>IIIa</a:t>
            </a:r>
            <a:r>
              <a:rPr lang="pl-PL" sz="1600" dirty="0"/>
              <a:t>, </a:t>
            </a:r>
            <a:r>
              <a:rPr lang="pl-PL" sz="1600" dirty="0" err="1"/>
              <a:t>IIIb</a:t>
            </a:r>
            <a:r>
              <a:rPr lang="pl-PL" sz="1600" dirty="0"/>
              <a:t>). W użytkowaniu dominuje rolnicze wykorzystanie gruntów – obejmuje 81% powierzchni gminy, także w strukturze powierzchni miasta, gdzie tereny zurbanizowane stanowią około 20% a rolne 65%.</a:t>
            </a:r>
          </a:p>
          <a:p>
            <a:pPr marL="82550" indent="323850" algn="just">
              <a:spcAft>
                <a:spcPts val="600"/>
              </a:spcAft>
            </a:pPr>
            <a:endParaRPr lang="pl-PL" sz="1500" dirty="0">
              <a:ea typeface="Calibri"/>
              <a:cs typeface="Times New Roman"/>
            </a:endParaRPr>
          </a:p>
        </p:txBody>
      </p:sp>
    </p:spTree>
    <p:extLst>
      <p:ext uri="{BB962C8B-B14F-4D97-AF65-F5344CB8AC3E}">
        <p14:creationId xmlns:p14="http://schemas.microsoft.com/office/powerpoint/2010/main" val="17670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467600" cy="508918"/>
          </a:xfrm>
        </p:spPr>
        <p:txBody>
          <a:bodyPr>
            <a:normAutofit fontScale="90000"/>
          </a:bodyPr>
          <a:lstStyle/>
          <a:p>
            <a:r>
              <a:rPr lang="pl-PL" dirty="0"/>
              <a:t>S</a:t>
            </a:r>
            <a:r>
              <a:rPr lang="pl-PL" dirty="0" smtClean="0"/>
              <a:t>fera </a:t>
            </a:r>
            <a:r>
              <a:rPr lang="pl-PL" dirty="0"/>
              <a:t>przestrzenno-środowiskowa</a:t>
            </a:r>
          </a:p>
        </p:txBody>
      </p:sp>
      <p:sp>
        <p:nvSpPr>
          <p:cNvPr id="3" name="Symbol zastępczy zawartości 2"/>
          <p:cNvSpPr>
            <a:spLocks noGrp="1"/>
          </p:cNvSpPr>
          <p:nvPr>
            <p:ph sz="quarter" idx="1"/>
          </p:nvPr>
        </p:nvSpPr>
        <p:spPr>
          <a:xfrm>
            <a:off x="107504" y="620688"/>
            <a:ext cx="8712968" cy="6237312"/>
          </a:xfrm>
        </p:spPr>
        <p:txBody>
          <a:bodyPr>
            <a:noAutofit/>
          </a:bodyPr>
          <a:lstStyle/>
          <a:p>
            <a:r>
              <a:rPr lang="pl-PL" sz="1600" b="1" u="sng" dirty="0">
                <a:solidFill>
                  <a:schemeClr val="accent1"/>
                </a:solidFill>
              </a:rPr>
              <a:t>Wniosek 23:</a:t>
            </a:r>
            <a:r>
              <a:rPr lang="pl-PL" sz="1600" dirty="0">
                <a:solidFill>
                  <a:schemeClr val="accent1"/>
                </a:solidFill>
              </a:rPr>
              <a:t> </a:t>
            </a:r>
            <a:r>
              <a:rPr lang="pl-PL" sz="1600" dirty="0"/>
              <a:t>Gminę Łęczna charakteryzują wyjątkowe walory przyrodniczo-krajobrazowe. </a:t>
            </a:r>
            <a:r>
              <a:rPr lang="pl-PL" sz="1600" dirty="0" smtClean="0"/>
              <a:t> Obszary </a:t>
            </a:r>
            <a:r>
              <a:rPr lang="pl-PL" sz="1600" dirty="0"/>
              <a:t>chronione stanowią 14,27% powierzchni Gminy. </a:t>
            </a:r>
            <a:r>
              <a:rPr lang="pl-PL" sz="1600" dirty="0" smtClean="0"/>
              <a:t>Liczne </a:t>
            </a:r>
            <a:r>
              <a:rPr lang="pl-PL" sz="1600" dirty="0"/>
              <a:t>zabytkowe obiekty, świadczące o jej bogatej historii. </a:t>
            </a:r>
            <a:r>
              <a:rPr lang="pl-PL" sz="1600" dirty="0" smtClean="0"/>
              <a:t>Walory te generują ogromny </a:t>
            </a:r>
            <a:r>
              <a:rPr lang="pl-PL" sz="1600" dirty="0"/>
              <a:t>potencjał do wykorzystania w zakresie rozwoju turystyki i </a:t>
            </a:r>
            <a:r>
              <a:rPr lang="pl-PL" sz="1600" dirty="0" smtClean="0"/>
              <a:t>osadnictwa.</a:t>
            </a:r>
            <a:endParaRPr lang="pl-PL" sz="1600" dirty="0"/>
          </a:p>
          <a:p>
            <a:r>
              <a:rPr lang="pl-PL" sz="1600" b="1" u="sng" dirty="0">
                <a:solidFill>
                  <a:schemeClr val="accent1"/>
                </a:solidFill>
              </a:rPr>
              <a:t>Wniosek </a:t>
            </a:r>
            <a:r>
              <a:rPr lang="pl-PL" sz="1600" b="1" u="sng" dirty="0" smtClean="0">
                <a:solidFill>
                  <a:schemeClr val="accent1"/>
                </a:solidFill>
              </a:rPr>
              <a:t>24:</a:t>
            </a:r>
            <a:r>
              <a:rPr lang="pl-PL" sz="1600" dirty="0" smtClean="0">
                <a:solidFill>
                  <a:schemeClr val="accent1"/>
                </a:solidFill>
              </a:rPr>
              <a:t> </a:t>
            </a:r>
            <a:r>
              <a:rPr lang="pl-PL" sz="1600" dirty="0" smtClean="0"/>
              <a:t>bardzo dobra </a:t>
            </a:r>
            <a:r>
              <a:rPr lang="pl-PL" sz="1600" dirty="0"/>
              <a:t>dostępność </a:t>
            </a:r>
            <a:r>
              <a:rPr lang="pl-PL" sz="1600" dirty="0" smtClean="0"/>
              <a:t>komunikacyjna: </a:t>
            </a:r>
            <a:r>
              <a:rPr lang="pl-PL" sz="1600" dirty="0"/>
              <a:t>droga krajowa nr 82 (12,85 km), 3 drogi wojewódzkie (20,45 km), drogi powiatowe o łącznej długości 24,41 km oraz drogi gminne łączące poszczególne miejscowości gminy (razem 129,284 km). </a:t>
            </a:r>
          </a:p>
          <a:p>
            <a:r>
              <a:rPr lang="pl-PL" sz="1600" b="1" u="sng" dirty="0">
                <a:solidFill>
                  <a:schemeClr val="accent1"/>
                </a:solidFill>
              </a:rPr>
              <a:t>Wniosek 25:</a:t>
            </a:r>
            <a:r>
              <a:rPr lang="pl-PL" sz="1600" dirty="0"/>
              <a:t> Inwestycją drogową, która podniesie jakość życia mieszkańców jest planowana budowa północnej obwodnicy Miasta Łęczna, odciążająca układ komunikacyjny od ruchu tranzytowego drogą krajową nr 82. Aktualnie uzgadniana jest również koncepcja budowy obwodnicy południowej Miasta Łęczna, jednak na chwile obecną nie udało się wybrać wariantu realizacji. </a:t>
            </a:r>
          </a:p>
          <a:p>
            <a:r>
              <a:rPr lang="pl-PL" sz="1600" b="1" u="sng" dirty="0">
                <a:solidFill>
                  <a:schemeClr val="accent1"/>
                </a:solidFill>
              </a:rPr>
              <a:t>Wniosek 26:</a:t>
            </a:r>
            <a:r>
              <a:rPr lang="pl-PL" sz="1600" dirty="0">
                <a:solidFill>
                  <a:schemeClr val="accent1"/>
                </a:solidFill>
              </a:rPr>
              <a:t> </a:t>
            </a:r>
            <a:r>
              <a:rPr lang="pl-PL" sz="1600" dirty="0"/>
              <a:t>Gmina Łęczna posiada dobrze rozwiniętą sieć gazową. </a:t>
            </a:r>
            <a:r>
              <a:rPr lang="pl-PL" sz="1600" dirty="0" smtClean="0"/>
              <a:t>Wskaźnik </a:t>
            </a:r>
            <a:r>
              <a:rPr lang="pl-PL" sz="1600" dirty="0"/>
              <a:t>korzystających z sieci gazowej na terenie miasta wynosił 97%, zaś na obszarach wiejskich wskaźnik był zdecydowanie niższy i kształtował się na poziomie 59,5%. </a:t>
            </a:r>
            <a:endParaRPr lang="pl-PL" sz="1600" dirty="0" smtClean="0"/>
          </a:p>
          <a:p>
            <a:r>
              <a:rPr lang="pl-PL" sz="1600" b="1" u="sng" dirty="0" smtClean="0">
                <a:solidFill>
                  <a:schemeClr val="accent1"/>
                </a:solidFill>
              </a:rPr>
              <a:t>Wniosek </a:t>
            </a:r>
            <a:r>
              <a:rPr lang="pl-PL" sz="1600" b="1" u="sng" dirty="0">
                <a:solidFill>
                  <a:schemeClr val="accent1"/>
                </a:solidFill>
              </a:rPr>
              <a:t>27:</a:t>
            </a:r>
            <a:r>
              <a:rPr lang="pl-PL" sz="1600" dirty="0">
                <a:solidFill>
                  <a:schemeClr val="accent1"/>
                </a:solidFill>
              </a:rPr>
              <a:t> </a:t>
            </a:r>
            <a:r>
              <a:rPr lang="pl-PL" sz="1600" dirty="0"/>
              <a:t>W Gminie Łęczna istnieje sieć wodociągowa (148,5 km czynnej sieci wodociągowej i 2 353 przyłączy wodociągowych), której długość systematycznie wzrasta. Sieć kanalizacyjna Gminy Łęczna w porównaniu do długości sieci wodociągowej jest słabiej rozwinięta (62,5 km sieci kanalizacyjnej i 981 przyłączy). Wskaźnik korzystających z sieci wodociągowej </a:t>
            </a:r>
            <a:r>
              <a:rPr lang="pl-PL" sz="1600" dirty="0" smtClean="0"/>
              <a:t>wynosił </a:t>
            </a:r>
            <a:r>
              <a:rPr lang="pl-PL" sz="1600" dirty="0"/>
              <a:t>99,3% </a:t>
            </a:r>
            <a:r>
              <a:rPr lang="pl-PL" sz="1600" dirty="0" smtClean="0"/>
              <a:t>(99,1%na </a:t>
            </a:r>
            <a:r>
              <a:rPr lang="pl-PL" sz="1600" dirty="0"/>
              <a:t>terenie miasta </a:t>
            </a:r>
            <a:r>
              <a:rPr lang="pl-PL" sz="1600" dirty="0" smtClean="0"/>
              <a:t>, 100% na terenach wiejskich). Wskaźnik </a:t>
            </a:r>
            <a:r>
              <a:rPr lang="pl-PL" sz="1600" dirty="0"/>
              <a:t>korzystających z sieci kanalizacyjnej </a:t>
            </a:r>
            <a:r>
              <a:rPr lang="pl-PL" sz="1600" dirty="0"/>
              <a:t>to 83% </a:t>
            </a:r>
            <a:r>
              <a:rPr lang="pl-PL" sz="1600" dirty="0" smtClean="0"/>
              <a:t>(na </a:t>
            </a:r>
            <a:r>
              <a:rPr lang="pl-PL" sz="1600" dirty="0"/>
              <a:t>terenie miasta </a:t>
            </a:r>
            <a:r>
              <a:rPr lang="pl-PL" sz="1600" dirty="0" smtClean="0"/>
              <a:t>96,4</a:t>
            </a:r>
            <a:r>
              <a:rPr lang="pl-PL" sz="1600" dirty="0"/>
              <a:t>%, </a:t>
            </a:r>
            <a:r>
              <a:rPr lang="pl-PL" sz="1600" dirty="0" smtClean="0"/>
              <a:t>na </a:t>
            </a:r>
            <a:r>
              <a:rPr lang="pl-PL" sz="1600" dirty="0"/>
              <a:t>obszarach wiejskich </a:t>
            </a:r>
            <a:r>
              <a:rPr lang="pl-PL" sz="1600" dirty="0" smtClean="0"/>
              <a:t>27%). </a:t>
            </a:r>
            <a:endParaRPr lang="pl-PL" sz="1500" dirty="0">
              <a:latin typeface="Calibri"/>
              <a:ea typeface="Calibri"/>
              <a:cs typeface="Times New Roman"/>
            </a:endParaRPr>
          </a:p>
        </p:txBody>
      </p:sp>
    </p:spTree>
    <p:extLst>
      <p:ext uri="{BB962C8B-B14F-4D97-AF65-F5344CB8AC3E}">
        <p14:creationId xmlns:p14="http://schemas.microsoft.com/office/powerpoint/2010/main" val="8882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467600" cy="508918"/>
          </a:xfrm>
        </p:spPr>
        <p:txBody>
          <a:bodyPr>
            <a:normAutofit fontScale="90000"/>
          </a:bodyPr>
          <a:lstStyle/>
          <a:p>
            <a:r>
              <a:rPr lang="pl-PL" dirty="0"/>
              <a:t>S</a:t>
            </a:r>
            <a:r>
              <a:rPr lang="pl-PL" dirty="0" smtClean="0"/>
              <a:t>fera </a:t>
            </a:r>
            <a:r>
              <a:rPr lang="pl-PL" dirty="0"/>
              <a:t>przestrzenno-środowiskowa</a:t>
            </a:r>
          </a:p>
        </p:txBody>
      </p:sp>
      <p:sp>
        <p:nvSpPr>
          <p:cNvPr id="3" name="Symbol zastępczy zawartości 2"/>
          <p:cNvSpPr>
            <a:spLocks noGrp="1"/>
          </p:cNvSpPr>
          <p:nvPr>
            <p:ph sz="quarter" idx="1"/>
          </p:nvPr>
        </p:nvSpPr>
        <p:spPr>
          <a:xfrm>
            <a:off x="107504" y="836712"/>
            <a:ext cx="8712968" cy="6237312"/>
          </a:xfrm>
        </p:spPr>
        <p:txBody>
          <a:bodyPr>
            <a:noAutofit/>
          </a:bodyPr>
          <a:lstStyle/>
          <a:p>
            <a:r>
              <a:rPr lang="pl-PL" sz="1600" b="1" u="sng" dirty="0">
                <a:solidFill>
                  <a:schemeClr val="accent1"/>
                </a:solidFill>
              </a:rPr>
              <a:t>Wniosek 28:</a:t>
            </a:r>
            <a:r>
              <a:rPr lang="pl-PL" sz="1600" dirty="0">
                <a:solidFill>
                  <a:schemeClr val="accent1"/>
                </a:solidFill>
              </a:rPr>
              <a:t> </a:t>
            </a:r>
            <a:r>
              <a:rPr lang="pl-PL" sz="1600" dirty="0"/>
              <a:t>Ścieki z gospodarstw domowych, które nie są podłączone do sieci kanalizacyjnej gromadzone są w bezodpływowych zbiornikach przydomowych lub oczyszczane w przydomowych oczyszczalniach. Sieć kanalizacyjna wymaga sukcesywnej rozbudowy i modernizacji. Wskazane jest także budowanie kolejnych przydomowych oczyszczalni ścieków w ramach uzupełnienia sieci </a:t>
            </a:r>
            <a:r>
              <a:rPr lang="pl-PL" sz="1600" dirty="0" smtClean="0"/>
              <a:t>kanalizacyjnej.</a:t>
            </a:r>
            <a:endParaRPr lang="pl-PL" sz="1600" dirty="0"/>
          </a:p>
          <a:p>
            <a:r>
              <a:rPr lang="pl-PL" sz="1600" b="1" u="sng" dirty="0">
                <a:solidFill>
                  <a:schemeClr val="accent1"/>
                </a:solidFill>
              </a:rPr>
              <a:t>Wniosek 29:</a:t>
            </a:r>
            <a:r>
              <a:rPr lang="pl-PL" sz="1600" dirty="0">
                <a:solidFill>
                  <a:schemeClr val="accent1"/>
                </a:solidFill>
              </a:rPr>
              <a:t> </a:t>
            </a:r>
            <a:r>
              <a:rPr lang="pl-PL" sz="1600" dirty="0"/>
              <a:t>Odbiorem i zagospodarowaniem odpadów komunalnych </a:t>
            </a:r>
            <a:r>
              <a:rPr lang="pl-PL" sz="1600" dirty="0" smtClean="0"/>
              <a:t>zajmuje </a:t>
            </a:r>
            <a:r>
              <a:rPr lang="pl-PL" sz="1600" dirty="0"/>
              <a:t>się Przedsiębiorstwo Gospodarki Komunalnej i Mieszkaniowej  Łęczna Sp. z o.o., będące jednoosobową spółką gminy. Odpady </a:t>
            </a:r>
            <a:r>
              <a:rPr lang="pl-PL" sz="1600" dirty="0" smtClean="0"/>
              <a:t>są </a:t>
            </a:r>
            <a:r>
              <a:rPr lang="pl-PL" sz="1600" dirty="0"/>
              <a:t>kierowane do Zakładu Zagospodarowania Odpadów w Starej </a:t>
            </a:r>
            <a:r>
              <a:rPr lang="pl-PL" sz="1600" dirty="0" smtClean="0"/>
              <a:t>Wsi, </a:t>
            </a:r>
            <a:r>
              <a:rPr lang="pl-PL" sz="1600" dirty="0"/>
              <a:t>gdzie podlegają dalszemu zagospodarowaniu.</a:t>
            </a:r>
          </a:p>
          <a:p>
            <a:r>
              <a:rPr lang="pl-PL" sz="1600" b="1" u="sng" dirty="0">
                <a:solidFill>
                  <a:schemeClr val="accent1"/>
                </a:solidFill>
              </a:rPr>
              <a:t>Wniosek 30:</a:t>
            </a:r>
            <a:r>
              <a:rPr lang="pl-PL" sz="1600" dirty="0">
                <a:solidFill>
                  <a:schemeClr val="accent1"/>
                </a:solidFill>
              </a:rPr>
              <a:t> </a:t>
            </a:r>
            <a:r>
              <a:rPr lang="pl-PL" sz="1600" dirty="0" smtClean="0"/>
              <a:t>System </a:t>
            </a:r>
            <a:r>
              <a:rPr lang="pl-PL" sz="1600" dirty="0"/>
              <a:t>gospodarki odpadami w Gminie Łęczna jest prowadzony zgodnie z obowiązującym prawem oraz przyjętymi dobrymi praktykami w tym zakresie. Istotnym problemem dotyczącym całego kraju jest brak zdecydowanych działań na rzecz poprawy recyclingu zbieranych odpadów. Jest to związane z brakiem rynku surowców wtórnych. Na zebrane selektywnie </a:t>
            </a:r>
            <a:r>
              <a:rPr lang="pl-PL" sz="1600" dirty="0" smtClean="0"/>
              <a:t>odpady </a:t>
            </a:r>
            <a:r>
              <a:rPr lang="pl-PL" sz="1600" dirty="0"/>
              <a:t>nie ma zapotrzebowania. </a:t>
            </a:r>
          </a:p>
          <a:p>
            <a:r>
              <a:rPr lang="pl-PL" sz="1600" b="1" u="sng" dirty="0">
                <a:solidFill>
                  <a:schemeClr val="accent1"/>
                </a:solidFill>
              </a:rPr>
              <a:t>Wniosek 31:</a:t>
            </a:r>
            <a:r>
              <a:rPr lang="pl-PL" sz="1600" dirty="0">
                <a:solidFill>
                  <a:schemeClr val="accent1"/>
                </a:solidFill>
              </a:rPr>
              <a:t> </a:t>
            </a:r>
            <a:r>
              <a:rPr lang="pl-PL" sz="1600" dirty="0" smtClean="0"/>
              <a:t>Teren </a:t>
            </a:r>
            <a:r>
              <a:rPr lang="pl-PL" sz="1600" dirty="0"/>
              <a:t>bardzo </a:t>
            </a:r>
            <a:r>
              <a:rPr lang="pl-PL" sz="1600" dirty="0" smtClean="0"/>
              <a:t>korzystny </a:t>
            </a:r>
            <a:r>
              <a:rPr lang="pl-PL" sz="1600" dirty="0"/>
              <a:t>do pozyskiwania energii </a:t>
            </a:r>
            <a:r>
              <a:rPr lang="pl-PL" sz="1600" dirty="0" smtClean="0"/>
              <a:t>z </a:t>
            </a:r>
            <a:r>
              <a:rPr lang="pl-PL" sz="1600" dirty="0"/>
              <a:t>urządzeń solarnych, </a:t>
            </a:r>
            <a:r>
              <a:rPr lang="pl-PL" sz="1600" dirty="0" smtClean="0"/>
              <a:t>duży potencjał </a:t>
            </a:r>
            <a:r>
              <a:rPr lang="pl-PL" sz="1600" dirty="0"/>
              <a:t>w zakresie produkcji biomasy do wykorzystania na cele energetyczne. </a:t>
            </a:r>
            <a:endParaRPr lang="pl-PL" sz="1600" dirty="0" smtClean="0"/>
          </a:p>
          <a:p>
            <a:r>
              <a:rPr lang="pl-PL" sz="1600" b="1" u="sng" dirty="0" smtClean="0">
                <a:solidFill>
                  <a:schemeClr val="accent1"/>
                </a:solidFill>
              </a:rPr>
              <a:t>Wniosek </a:t>
            </a:r>
            <a:r>
              <a:rPr lang="pl-PL" sz="1600" b="1" u="sng" dirty="0">
                <a:solidFill>
                  <a:schemeClr val="accent1"/>
                </a:solidFill>
              </a:rPr>
              <a:t>32:</a:t>
            </a:r>
            <a:r>
              <a:rPr lang="pl-PL" sz="1600" dirty="0">
                <a:solidFill>
                  <a:schemeClr val="accent1"/>
                </a:solidFill>
              </a:rPr>
              <a:t> </a:t>
            </a:r>
            <a:r>
              <a:rPr lang="pl-PL" sz="1600" dirty="0"/>
              <a:t>Prawo miejscowe w zakresie zagospodarowania przestrzeni stanowią 3 Miejscowe Plany Zagospodarowania Przestrzennego wraz ze zmianami. Obowiązują one na całej powierzchni gminy. Dokumenty planistyczne są sporządzane lub zmieniane w miarę potrzeb inwestycyjnych wnioskodawców. Uwzględnienie wniosków uzależnione jest od predyspozycji terenów ujętych we wnioskach do pełnienia funkcji w świetle oddziaływania na środowisko oraz uwarunkowań i kierunków zagospodarowania terenów sąsiednich.</a:t>
            </a:r>
          </a:p>
          <a:p>
            <a:pPr indent="323850" algn="just">
              <a:spcAft>
                <a:spcPts val="1000"/>
              </a:spcAft>
            </a:pPr>
            <a:endParaRPr lang="pl-PL" sz="1600" dirty="0">
              <a:ea typeface="Calibri"/>
              <a:cs typeface="Arial" panose="020B0604020202020204" pitchFamily="34" charset="0"/>
            </a:endParaRPr>
          </a:p>
        </p:txBody>
      </p:sp>
    </p:spTree>
    <p:extLst>
      <p:ext uri="{BB962C8B-B14F-4D97-AF65-F5344CB8AC3E}">
        <p14:creationId xmlns:p14="http://schemas.microsoft.com/office/powerpoint/2010/main" val="39750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467600" cy="508918"/>
          </a:xfrm>
        </p:spPr>
        <p:txBody>
          <a:bodyPr>
            <a:normAutofit fontScale="90000"/>
          </a:bodyPr>
          <a:lstStyle/>
          <a:p>
            <a:r>
              <a:rPr lang="pl-PL" dirty="0"/>
              <a:t>S</a:t>
            </a:r>
            <a:r>
              <a:rPr lang="pl-PL" dirty="0" smtClean="0"/>
              <a:t>fera instytucjonalna </a:t>
            </a:r>
            <a:endParaRPr lang="pl-PL" dirty="0"/>
          </a:p>
        </p:txBody>
      </p:sp>
      <p:sp>
        <p:nvSpPr>
          <p:cNvPr id="3" name="Symbol zastępczy zawartości 2"/>
          <p:cNvSpPr>
            <a:spLocks noGrp="1"/>
          </p:cNvSpPr>
          <p:nvPr>
            <p:ph sz="quarter" idx="1"/>
          </p:nvPr>
        </p:nvSpPr>
        <p:spPr>
          <a:xfrm>
            <a:off x="107504" y="836712"/>
            <a:ext cx="8712968" cy="6237312"/>
          </a:xfrm>
        </p:spPr>
        <p:txBody>
          <a:bodyPr>
            <a:noAutofit/>
          </a:bodyPr>
          <a:lstStyle/>
          <a:p>
            <a:r>
              <a:rPr lang="pl-PL" sz="1600" b="1" u="sng" dirty="0">
                <a:solidFill>
                  <a:schemeClr val="accent1"/>
                </a:solidFill>
              </a:rPr>
              <a:t>Wniosek </a:t>
            </a:r>
            <a:r>
              <a:rPr lang="pl-PL" sz="1600" b="1" u="sng" dirty="0" smtClean="0">
                <a:solidFill>
                  <a:schemeClr val="accent1"/>
                </a:solidFill>
              </a:rPr>
              <a:t>33:</a:t>
            </a:r>
            <a:r>
              <a:rPr lang="pl-PL" sz="1600" dirty="0">
                <a:solidFill>
                  <a:schemeClr val="accent1"/>
                </a:solidFill>
              </a:rPr>
              <a:t> </a:t>
            </a:r>
            <a:r>
              <a:rPr lang="pl-PL" sz="1600" dirty="0" smtClean="0"/>
              <a:t>W </a:t>
            </a:r>
            <a:r>
              <a:rPr lang="pl-PL" sz="1600" dirty="0"/>
              <a:t>2020 roku wydatki z budżetu były wyższe nich dochody, zatem wystąpił deficyt budżetowy w wysokości 2,73 mln zł. </a:t>
            </a:r>
            <a:r>
              <a:rPr lang="pl-PL" sz="1600" dirty="0" smtClean="0"/>
              <a:t>Wydatki </a:t>
            </a:r>
            <a:r>
              <a:rPr lang="pl-PL" sz="1600" dirty="0"/>
              <a:t>majątkowe inwestycyjne w 2020 roku stanowiły 10,4% wydatków ogółem.</a:t>
            </a:r>
          </a:p>
          <a:p>
            <a:r>
              <a:rPr lang="pl-PL" sz="1600" b="1" u="sng" dirty="0">
                <a:solidFill>
                  <a:schemeClr val="accent1"/>
                </a:solidFill>
              </a:rPr>
              <a:t>Wniosek 34:</a:t>
            </a:r>
            <a:r>
              <a:rPr lang="pl-PL" sz="1600" dirty="0">
                <a:solidFill>
                  <a:schemeClr val="accent1"/>
                </a:solidFill>
              </a:rPr>
              <a:t> </a:t>
            </a:r>
            <a:r>
              <a:rPr lang="pl-PL" sz="1600" dirty="0"/>
              <a:t>Gmina Łęczna aktywnie uczestniczy w konkursach i naborach umożliwiających pozyskanie dodatkowych środków finansowych na realizację inwestycji infrastrukturalnych, jak i „miękkich”. Zgodnie z danymi GUS od 2016 roku w ramach perspektywy finansowej 2014-2020 na obszarze Gminy Łęczna zawarto 167 umów o dofinansowanie, z czego Gmina Łęczna była beneficjentem 15 projektów. Wartość kosztów kwalifikowalnych podpisanych umów o dofinansowanie w latach 2017-2020 na obszarze Gminy Łęczna wynosiła 444,5 mln zł. Natomiast wartość środków wspólnotowych stanowiących otrzymane dofinansowanie to kwota ok. 331 mln zł</a:t>
            </a:r>
            <a:r>
              <a:rPr lang="pl-PL" sz="1600" dirty="0" smtClean="0"/>
              <a:t>. </a:t>
            </a:r>
            <a:r>
              <a:rPr lang="pl-PL" sz="1600" dirty="0"/>
              <a:t>Powyższe wartości świadczą o bardzo dużej aktywności i skuteczności podmiotów z Gminy Łęczna w pozyskaniu dodatkowych środków finansowych na realizacje zadań. </a:t>
            </a:r>
          </a:p>
          <a:p>
            <a:r>
              <a:rPr lang="pl-PL" sz="1600" b="1" u="sng" dirty="0">
                <a:solidFill>
                  <a:schemeClr val="accent1"/>
                </a:solidFill>
              </a:rPr>
              <a:t>Wniosek 35:</a:t>
            </a:r>
            <a:r>
              <a:rPr lang="pl-PL" sz="1600" dirty="0">
                <a:solidFill>
                  <a:schemeClr val="accent1"/>
                </a:solidFill>
              </a:rPr>
              <a:t> </a:t>
            </a:r>
            <a:r>
              <a:rPr lang="pl-PL" sz="1600" dirty="0"/>
              <a:t>Gmina Łęczna prowadzi szeroką współpracę samorządową i </a:t>
            </a:r>
            <a:r>
              <a:rPr lang="pl-PL" sz="1600" dirty="0" err="1"/>
              <a:t>pozasamorządową</a:t>
            </a:r>
            <a:r>
              <a:rPr lang="pl-PL" sz="1600" dirty="0"/>
              <a:t>. Ma zawarte umowy partnerskie z samorządami gmin na Węgrzech, we Włoszech i na Ukrainie. Efektem współpracy jest coroczna wymiana grup młodzieży, wymiana kulturalna oraz wymiana doświadczeń samorządowych. Zamiarem stron jest rozszerzenie współpracy o wymianę sportową a także o współpracę gospodarczą przedsiębiorstw z miast partnerskich. </a:t>
            </a:r>
          </a:p>
        </p:txBody>
      </p:sp>
    </p:spTree>
    <p:extLst>
      <p:ext uri="{BB962C8B-B14F-4D97-AF65-F5344CB8AC3E}">
        <p14:creationId xmlns:p14="http://schemas.microsoft.com/office/powerpoint/2010/main" val="40689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6198"/>
            <a:ext cx="7467600" cy="464294"/>
          </a:xfrm>
        </p:spPr>
        <p:txBody>
          <a:bodyPr>
            <a:normAutofit fontScale="90000"/>
          </a:bodyPr>
          <a:lstStyle/>
          <a:p>
            <a:pPr algn="ctr"/>
            <a:r>
              <a:rPr lang="pl-PL" sz="2800" dirty="0">
                <a:latin typeface="+mn-lt"/>
                <a:ea typeface="Times New Roman"/>
                <a:cs typeface="Times New Roman"/>
              </a:rPr>
              <a:t>Analiza </a:t>
            </a:r>
            <a:r>
              <a:rPr lang="pl-PL" sz="2800" dirty="0" err="1">
                <a:latin typeface="+mn-lt"/>
                <a:ea typeface="Times New Roman"/>
                <a:cs typeface="Times New Roman"/>
              </a:rPr>
              <a:t>swot</a:t>
            </a:r>
            <a:endParaRPr lang="pl-PL" sz="2800" dirty="0">
              <a:latin typeface="+mn-lt"/>
              <a:ea typeface="Times New Roman"/>
              <a:cs typeface="Times New Roman"/>
            </a:endParaRPr>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3221979034"/>
              </p:ext>
            </p:extLst>
          </p:nvPr>
        </p:nvGraphicFramePr>
        <p:xfrm>
          <a:off x="179512" y="461127"/>
          <a:ext cx="8568952" cy="6400800"/>
        </p:xfrm>
        <a:graphic>
          <a:graphicData uri="http://schemas.openxmlformats.org/drawingml/2006/table">
            <a:tbl>
              <a:tblPr firstRow="1" firstCol="1" bandRow="1"/>
              <a:tblGrid>
                <a:gridCol w="5097049"/>
                <a:gridCol w="3471903"/>
              </a:tblGrid>
              <a:tr h="150187">
                <a:tc>
                  <a:txBody>
                    <a:bodyPr/>
                    <a:lstStyle/>
                    <a:p>
                      <a:pPr indent="323850" algn="ctr">
                        <a:lnSpc>
                          <a:spcPct val="100000"/>
                        </a:lnSpc>
                        <a:spcBef>
                          <a:spcPts val="600"/>
                        </a:spcBef>
                        <a:spcAft>
                          <a:spcPts val="0"/>
                        </a:spcAft>
                      </a:pPr>
                      <a:r>
                        <a:rPr lang="pl-PL" sz="1400" b="1" dirty="0">
                          <a:effectLst/>
                          <a:latin typeface="Arial"/>
                          <a:ea typeface="Calibri"/>
                          <a:cs typeface="Times New Roman"/>
                        </a:rPr>
                        <a:t>Mocne strony</a:t>
                      </a:r>
                      <a:endParaRPr lang="pl-PL" sz="1400" b="1" dirty="0">
                        <a:effectLst/>
                        <a:latin typeface="Calibri"/>
                        <a:ea typeface="Calibri"/>
                        <a:cs typeface="Times New Roman"/>
                      </a:endParaRPr>
                    </a:p>
                  </a:txBody>
                  <a:tcPr marL="49349" marR="49349"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00B050"/>
                    </a:solidFill>
                  </a:tcPr>
                </a:tc>
                <a:tc>
                  <a:txBody>
                    <a:bodyPr/>
                    <a:lstStyle/>
                    <a:p>
                      <a:pPr indent="323850" algn="ctr">
                        <a:lnSpc>
                          <a:spcPct val="100000"/>
                        </a:lnSpc>
                        <a:spcBef>
                          <a:spcPts val="600"/>
                        </a:spcBef>
                        <a:spcAft>
                          <a:spcPts val="0"/>
                        </a:spcAft>
                      </a:pPr>
                      <a:r>
                        <a:rPr lang="pl-PL" sz="1400" b="0" dirty="0">
                          <a:effectLst/>
                          <a:latin typeface="Arial"/>
                          <a:ea typeface="Calibri"/>
                          <a:cs typeface="Times New Roman"/>
                        </a:rPr>
                        <a:t>Słabe strony</a:t>
                      </a:r>
                      <a:endParaRPr lang="pl-PL" sz="1400" b="0" dirty="0">
                        <a:effectLst/>
                        <a:latin typeface="Calibri"/>
                        <a:ea typeface="Calibri"/>
                        <a:cs typeface="Times New Roman"/>
                      </a:endParaRPr>
                    </a:p>
                  </a:txBody>
                  <a:tcPr marL="49349" marR="49349"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FF0000"/>
                    </a:solidFill>
                  </a:tcPr>
                </a:tc>
              </a:tr>
              <a:tr h="91303">
                <a:tc gridSpan="2">
                  <a:txBody>
                    <a:bodyPr/>
                    <a:lstStyle/>
                    <a:p>
                      <a:pPr indent="323850" algn="ctr">
                        <a:lnSpc>
                          <a:spcPct val="100000"/>
                        </a:lnSpc>
                        <a:spcBef>
                          <a:spcPts val="600"/>
                        </a:spcBef>
                        <a:spcAft>
                          <a:spcPts val="0"/>
                        </a:spcAft>
                      </a:pPr>
                      <a:r>
                        <a:rPr lang="pl-PL" sz="1400" b="1" dirty="0">
                          <a:effectLst/>
                          <a:latin typeface="Arial"/>
                          <a:ea typeface="Times New Roman"/>
                          <a:cs typeface="Times New Roman"/>
                        </a:rPr>
                        <a:t>PRZESTRZEŃ I ŚRODOWISKO</a:t>
                      </a:r>
                      <a:endParaRPr lang="pl-PL" sz="1400" b="1" dirty="0">
                        <a:effectLst/>
                        <a:latin typeface="Calibri"/>
                        <a:ea typeface="Calibri"/>
                        <a:cs typeface="Times New Roman"/>
                      </a:endParaRPr>
                    </a:p>
                  </a:txBody>
                  <a:tcPr marL="49349" marR="4934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pl-PL"/>
                    </a:p>
                  </a:txBody>
                  <a:tcPr/>
                </a:tc>
              </a:tr>
              <a:tr h="3286902">
                <a:tc>
                  <a:txBody>
                    <a:bodyPr/>
                    <a:lstStyle/>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Położenie w obrębie </a:t>
                      </a:r>
                      <a:r>
                        <a:rPr lang="pl-PL" sz="1400" b="0" dirty="0" smtClean="0">
                          <a:solidFill>
                            <a:schemeClr val="tx1"/>
                          </a:solidFill>
                          <a:effectLst/>
                          <a:latin typeface="Arial" panose="020B0604020202020204" pitchFamily="34" charset="0"/>
                          <a:ea typeface="Arial Narrow"/>
                          <a:cs typeface="Arial" panose="020B0604020202020204" pitchFamily="34" charset="0"/>
                        </a:rPr>
                        <a:t>MOF</a:t>
                      </a:r>
                      <a:r>
                        <a:rPr lang="pl-PL" sz="1400" b="0" baseline="0" dirty="0" smtClean="0">
                          <a:solidFill>
                            <a:schemeClr val="tx1"/>
                          </a:solidFill>
                          <a:effectLst/>
                          <a:latin typeface="Arial" panose="020B0604020202020204" pitchFamily="34" charset="0"/>
                          <a:ea typeface="Arial Narrow"/>
                          <a:cs typeface="Arial" panose="020B0604020202020204" pitchFamily="34" charset="0"/>
                        </a:rPr>
                        <a:t> </a:t>
                      </a:r>
                      <a:r>
                        <a:rPr lang="pl-PL" sz="1400" b="0" dirty="0" smtClean="0">
                          <a:solidFill>
                            <a:schemeClr val="tx1"/>
                          </a:solidFill>
                          <a:effectLst/>
                          <a:latin typeface="Arial" panose="020B0604020202020204" pitchFamily="34" charset="0"/>
                          <a:ea typeface="Arial Narrow"/>
                          <a:cs typeface="Arial" panose="020B0604020202020204" pitchFamily="34" charset="0"/>
                        </a:rPr>
                        <a:t>ośrodka </a:t>
                      </a:r>
                      <a:r>
                        <a:rPr lang="pl-PL" sz="1400" b="0" dirty="0">
                          <a:solidFill>
                            <a:schemeClr val="tx1"/>
                          </a:solidFill>
                          <a:effectLst/>
                          <a:latin typeface="Arial" panose="020B0604020202020204" pitchFamily="34" charset="0"/>
                          <a:ea typeface="Arial Narrow"/>
                          <a:cs typeface="Arial" panose="020B0604020202020204" pitchFamily="34" charset="0"/>
                        </a:rPr>
                        <a:t>wojewódzkiego tj. Lubelskiego Obszaru Metropolitalnego, co przełoży się na dodatkowe środki unijne przeznaczone na zintegrowane inwestycje terytorialne; </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Atrakcyjne walory przyrodniczo-kulturowe, duży udział obszarów chronionych oraz czyste środowisko stwarzające możliwość rozwoju turystyki;</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Wysoka jakość środowiska przyrodniczego, </a:t>
                      </a:r>
                      <a:endParaRPr lang="pl-PL" sz="1400" b="0" dirty="0" smtClean="0">
                        <a:solidFill>
                          <a:schemeClr val="tx1"/>
                        </a:solidFill>
                        <a:effectLst/>
                        <a:latin typeface="Arial" panose="020B0604020202020204" pitchFamily="34" charset="0"/>
                        <a:ea typeface="Arial Narrow"/>
                        <a:cs typeface="Arial" panose="020B0604020202020204" pitchFamily="34" charset="0"/>
                      </a:endParaRPr>
                    </a:p>
                    <a:p>
                      <a:pPr marL="179388" lvl="0" indent="-165100">
                        <a:lnSpc>
                          <a:spcPct val="100000"/>
                        </a:lnSpc>
                        <a:spcAft>
                          <a:spcPts val="0"/>
                        </a:spcAft>
                        <a:buFont typeface="Symbol"/>
                        <a:buChar char=""/>
                      </a:pPr>
                      <a:r>
                        <a:rPr lang="pl-PL" sz="1400" b="0" dirty="0" smtClean="0">
                          <a:solidFill>
                            <a:schemeClr val="tx1"/>
                          </a:solidFill>
                          <a:effectLst/>
                          <a:latin typeface="Arial" panose="020B0604020202020204" pitchFamily="34" charset="0"/>
                          <a:ea typeface="Arial Narrow"/>
                          <a:cs typeface="Arial" panose="020B0604020202020204" pitchFamily="34" charset="0"/>
                        </a:rPr>
                        <a:t>Dobrze </a:t>
                      </a:r>
                      <a:r>
                        <a:rPr lang="pl-PL" sz="1400" b="0" dirty="0">
                          <a:solidFill>
                            <a:schemeClr val="tx1"/>
                          </a:solidFill>
                          <a:effectLst/>
                          <a:latin typeface="Arial" panose="020B0604020202020204" pitchFamily="34" charset="0"/>
                          <a:ea typeface="Arial Narrow"/>
                          <a:cs typeface="Arial" panose="020B0604020202020204" pitchFamily="34" charset="0"/>
                        </a:rPr>
                        <a:t>rozwinięta sieć gazowa </a:t>
                      </a:r>
                      <a:r>
                        <a:rPr lang="pl-PL" sz="1400" b="0" dirty="0" smtClean="0">
                          <a:solidFill>
                            <a:schemeClr val="tx1"/>
                          </a:solidFill>
                          <a:effectLst/>
                          <a:latin typeface="Arial" panose="020B0604020202020204" pitchFamily="34" charset="0"/>
                          <a:ea typeface="Arial Narrow"/>
                          <a:cs typeface="Arial" panose="020B0604020202020204" pitchFamily="34" charset="0"/>
                        </a:rPr>
                        <a:t>–wzrost </a:t>
                      </a:r>
                      <a:r>
                        <a:rPr lang="pl-PL" sz="1400" b="0" dirty="0">
                          <a:solidFill>
                            <a:schemeClr val="tx1"/>
                          </a:solidFill>
                          <a:effectLst/>
                          <a:latin typeface="Arial" panose="020B0604020202020204" pitchFamily="34" charset="0"/>
                          <a:ea typeface="Arial Narrow"/>
                          <a:cs typeface="Arial" panose="020B0604020202020204" pitchFamily="34" charset="0"/>
                        </a:rPr>
                        <a:t>liczby przyłączy;</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Bogate niematerialne dziedzictwo kulturowe kształtujące tożsamość społeczną uwidocznione w organizowanych zajęciach; różnego rodzaju kołach zainteresowań, </a:t>
                      </a:r>
                      <a:r>
                        <a:rPr lang="pl-PL" sz="1400" b="0" dirty="0" smtClean="0">
                          <a:solidFill>
                            <a:schemeClr val="tx1"/>
                          </a:solidFill>
                          <a:effectLst/>
                          <a:latin typeface="Arial" panose="020B0604020202020204" pitchFamily="34" charset="0"/>
                          <a:ea typeface="Arial Narrow"/>
                          <a:cs typeface="Arial" panose="020B0604020202020204" pitchFamily="34" charset="0"/>
                        </a:rPr>
                        <a:t>tradycjach</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Obecność złóż kopalnych węgla kamiennego „Bogdanka” oraz „Ostrów”.</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Bardzo dobre gleby stanowiące podstawę do rozwoju rolnictwa i lokalnej bazy surowcowej;</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Dobre warunki nasłonecznienia </a:t>
                      </a:r>
                      <a:r>
                        <a:rPr lang="pl-PL" sz="1400" b="0" dirty="0" smtClean="0">
                          <a:solidFill>
                            <a:schemeClr val="tx1"/>
                          </a:solidFill>
                          <a:effectLst/>
                          <a:latin typeface="Arial" panose="020B0604020202020204" pitchFamily="34" charset="0"/>
                          <a:ea typeface="Arial Narrow"/>
                          <a:cs typeface="Arial" panose="020B0604020202020204" pitchFamily="34" charset="0"/>
                        </a:rPr>
                        <a:t>sprzyjające </a:t>
                      </a:r>
                      <a:r>
                        <a:rPr lang="pl-PL" sz="1400" b="0" dirty="0">
                          <a:solidFill>
                            <a:schemeClr val="tx1"/>
                          </a:solidFill>
                          <a:effectLst/>
                          <a:latin typeface="Arial" panose="020B0604020202020204" pitchFamily="34" charset="0"/>
                          <a:ea typeface="Arial Narrow"/>
                          <a:cs typeface="Arial" panose="020B0604020202020204" pitchFamily="34" charset="0"/>
                        </a:rPr>
                        <a:t>podejmowaniu inicjatyw w zakresie instalacji fotowoltaicznych i kolektorów słonecznych;</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Wzrost świadomości ekologicznej mieszkańców płynący głównie z budowania postawy proekologicznej (rozwój odnawialnych źródeł energii);</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Wysoki stopień zelektryfikowania i  zwodociągowania </a:t>
                      </a:r>
                      <a:endParaRPr lang="pl-PL" sz="1400" b="0" dirty="0" smtClean="0">
                        <a:solidFill>
                          <a:schemeClr val="tx1"/>
                        </a:solidFill>
                        <a:effectLst/>
                        <a:latin typeface="Arial" panose="020B0604020202020204" pitchFamily="34" charset="0"/>
                        <a:ea typeface="Arial Narrow"/>
                        <a:cs typeface="Arial" panose="020B0604020202020204" pitchFamily="34" charset="0"/>
                      </a:endParaRPr>
                    </a:p>
                    <a:p>
                      <a:pPr marL="179388" lvl="0" indent="-165100">
                        <a:lnSpc>
                          <a:spcPct val="100000"/>
                        </a:lnSpc>
                        <a:spcAft>
                          <a:spcPts val="0"/>
                        </a:spcAft>
                        <a:buFont typeface="Symbol"/>
                        <a:buChar char=""/>
                      </a:pPr>
                      <a:r>
                        <a:rPr lang="pl-PL" sz="1400" b="0" dirty="0" smtClean="0">
                          <a:solidFill>
                            <a:schemeClr val="tx1"/>
                          </a:solidFill>
                          <a:effectLst/>
                          <a:latin typeface="Arial" panose="020B0604020202020204" pitchFamily="34" charset="0"/>
                          <a:ea typeface="Arial Narrow"/>
                          <a:cs typeface="Arial" panose="020B0604020202020204" pitchFamily="34" charset="0"/>
                        </a:rPr>
                        <a:t>Bliskie </a:t>
                      </a:r>
                      <a:r>
                        <a:rPr lang="pl-PL" sz="1400" b="0" dirty="0">
                          <a:solidFill>
                            <a:schemeClr val="tx1"/>
                          </a:solidFill>
                          <a:effectLst/>
                          <a:latin typeface="Arial" panose="020B0604020202020204" pitchFamily="34" charset="0"/>
                          <a:ea typeface="Arial Narrow"/>
                          <a:cs typeface="Arial" panose="020B0604020202020204" pitchFamily="34" charset="0"/>
                        </a:rPr>
                        <a:t>położenie miasta wojewódzkiego </a:t>
                      </a:r>
                      <a:r>
                        <a:rPr lang="pl-PL" sz="1400" b="0" dirty="0" smtClean="0">
                          <a:solidFill>
                            <a:schemeClr val="tx1"/>
                          </a:solidFill>
                          <a:effectLst/>
                          <a:latin typeface="Arial" panose="020B0604020202020204" pitchFamily="34" charset="0"/>
                          <a:ea typeface="Arial Narrow"/>
                          <a:cs typeface="Arial" panose="020B0604020202020204" pitchFamily="34" charset="0"/>
                        </a:rPr>
                        <a:t>umożliwia </a:t>
                      </a:r>
                      <a:r>
                        <a:rPr lang="pl-PL" sz="1400" b="0" dirty="0">
                          <a:solidFill>
                            <a:schemeClr val="tx1"/>
                          </a:solidFill>
                          <a:effectLst/>
                          <a:latin typeface="Arial" panose="020B0604020202020204" pitchFamily="34" charset="0"/>
                          <a:ea typeface="Arial Narrow"/>
                          <a:cs typeface="Arial" panose="020B0604020202020204" pitchFamily="34" charset="0"/>
                        </a:rPr>
                        <a:t>realizację podstawowych potrzeb mieszkańców Gminy Łęczna;</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Dobra dostępność komunikacyjna, rozwinięta sieć </a:t>
                      </a:r>
                      <a:r>
                        <a:rPr lang="pl-PL" sz="1400" b="0" dirty="0" smtClean="0">
                          <a:solidFill>
                            <a:schemeClr val="tx1"/>
                          </a:solidFill>
                          <a:effectLst/>
                          <a:latin typeface="Arial" panose="020B0604020202020204" pitchFamily="34" charset="0"/>
                          <a:ea typeface="Arial Narrow"/>
                          <a:cs typeface="Arial" panose="020B0604020202020204" pitchFamily="34" charset="0"/>
                        </a:rPr>
                        <a:t>dróg</a:t>
                      </a:r>
                    </a:p>
                    <a:p>
                      <a:pPr marL="179388" lvl="0" indent="-165100">
                        <a:lnSpc>
                          <a:spcPct val="100000"/>
                        </a:lnSpc>
                        <a:spcAft>
                          <a:spcPts val="0"/>
                        </a:spcAft>
                        <a:buFont typeface="Symbol"/>
                        <a:buChar char=""/>
                      </a:pPr>
                      <a:r>
                        <a:rPr lang="pl-PL" sz="1400" b="0" dirty="0" smtClean="0">
                          <a:solidFill>
                            <a:schemeClr val="tx1"/>
                          </a:solidFill>
                          <a:effectLst/>
                          <a:latin typeface="Arial" panose="020B0604020202020204" pitchFamily="34" charset="0"/>
                          <a:ea typeface="Arial Narrow"/>
                          <a:cs typeface="Arial" panose="020B0604020202020204" pitchFamily="34" charset="0"/>
                        </a:rPr>
                        <a:t>100</a:t>
                      </a:r>
                      <a:r>
                        <a:rPr lang="pl-PL" sz="1400" b="0" dirty="0">
                          <a:solidFill>
                            <a:schemeClr val="tx1"/>
                          </a:solidFill>
                          <a:effectLst/>
                          <a:latin typeface="Arial" panose="020B0604020202020204" pitchFamily="34" charset="0"/>
                          <a:ea typeface="Arial Narrow"/>
                          <a:cs typeface="Arial" panose="020B0604020202020204" pitchFamily="34" charset="0"/>
                        </a:rPr>
                        <a:t>% pokrycie Gminy przez Miejscowe Plany Zagospodarowania Przestrzennego;</a:t>
                      </a:r>
                      <a:endParaRPr lang="pl-PL"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Wysokie koszty utrzymania i remontów obiektów zabytkowych uniemożliwiające wdrożenie instrumentów ochrony krajobrazu kulturowego;</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Niski stopień bezpieczeństwa pieszych i rowerzystów, związany z brakiem dostosowania infrastruktury do potrzeb użytkowników -  niewystarczająca ilość chodników i ścieżek rowerowych; </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Niedostateczny rozwój infrastruktury kanalizacyjnej w stosunku do sieci wodociągowej, aglomeracja łęczyńska jest skanalizowana, na pozostałym obszarze Gminy gospodarka ściekowa oparta jest na indywidualnych zbiornikach bezodpływowych i przydomowych oczyszczalniach ścieków;</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Brak systemu zbiorowego zaopatrzenia w energię cieplną, system grzewczy indywidualny oparty głównie na paliwach stałych; </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Brak dostosowanej infrastruktury i przestrzeni publicznej do potrzeb osób z niepełnosprawnością – występowanie barier przestrzennych;</a:t>
                      </a:r>
                    </a:p>
                    <a:p>
                      <a:pPr marL="457200">
                        <a:lnSpc>
                          <a:spcPct val="100000"/>
                        </a:lnSpc>
                        <a:spcAft>
                          <a:spcPts val="0"/>
                        </a:spcAft>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 </a:t>
                      </a: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8437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extLst>
              <p:ext uri="{D42A27DB-BD31-4B8C-83A1-F6EECF244321}">
                <p14:modId xmlns:p14="http://schemas.microsoft.com/office/powerpoint/2010/main" val="3145192627"/>
              </p:ext>
            </p:extLst>
          </p:nvPr>
        </p:nvGraphicFramePr>
        <p:xfrm>
          <a:off x="179512" y="476672"/>
          <a:ext cx="8856984" cy="6455156"/>
        </p:xfrm>
        <a:graphic>
          <a:graphicData uri="http://schemas.openxmlformats.org/drawingml/2006/table">
            <a:tbl>
              <a:tblPr firstRow="1" firstCol="1" bandRow="1"/>
              <a:tblGrid>
                <a:gridCol w="3672408"/>
                <a:gridCol w="272299"/>
                <a:gridCol w="4912277"/>
              </a:tblGrid>
              <a:tr h="130047">
                <a:tc gridSpan="2">
                  <a:txBody>
                    <a:bodyPr/>
                    <a:lstStyle/>
                    <a:p>
                      <a:pPr indent="323850" algn="ctr">
                        <a:lnSpc>
                          <a:spcPct val="115000"/>
                        </a:lnSpc>
                        <a:spcBef>
                          <a:spcPts val="600"/>
                        </a:spcBef>
                        <a:spcAft>
                          <a:spcPts val="0"/>
                        </a:spcAft>
                      </a:pPr>
                      <a:r>
                        <a:rPr lang="pl-PL" sz="1500" b="1" dirty="0">
                          <a:effectLst/>
                          <a:latin typeface="Arial" panose="020B0604020202020204" pitchFamily="34" charset="0"/>
                          <a:ea typeface="Calibri"/>
                          <a:cs typeface="Arial" panose="020B0604020202020204" pitchFamily="34" charset="0"/>
                        </a:rPr>
                        <a:t>Mocne strony</a:t>
                      </a:r>
                    </a:p>
                  </a:txBody>
                  <a:tcPr marL="30936" marR="30936"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00B050"/>
                    </a:solidFill>
                  </a:tcPr>
                </a:tc>
                <a:tc hMerge="1">
                  <a:txBody>
                    <a:bodyPr/>
                    <a:lstStyle/>
                    <a:p>
                      <a:endParaRPr lang="pl-PL"/>
                    </a:p>
                  </a:txBody>
                  <a:tcPr/>
                </a:tc>
                <a:tc>
                  <a:txBody>
                    <a:bodyPr/>
                    <a:lstStyle/>
                    <a:p>
                      <a:pPr indent="323850" algn="ctr">
                        <a:lnSpc>
                          <a:spcPct val="115000"/>
                        </a:lnSpc>
                        <a:spcBef>
                          <a:spcPts val="600"/>
                        </a:spcBef>
                        <a:spcAft>
                          <a:spcPts val="0"/>
                        </a:spcAft>
                      </a:pPr>
                      <a:r>
                        <a:rPr lang="pl-PL" sz="1500" b="1" dirty="0">
                          <a:effectLst/>
                          <a:latin typeface="Arial" panose="020B0604020202020204" pitchFamily="34" charset="0"/>
                          <a:ea typeface="Calibri"/>
                          <a:cs typeface="Arial" panose="020B0604020202020204" pitchFamily="34" charset="0"/>
                        </a:rPr>
                        <a:t>Słabe strony</a:t>
                      </a:r>
                    </a:p>
                  </a:txBody>
                  <a:tcPr marL="30936" marR="30936"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FF0000"/>
                    </a:solidFill>
                  </a:tcPr>
                </a:tc>
              </a:tr>
              <a:tr h="79060">
                <a:tc gridSpan="3">
                  <a:txBody>
                    <a:bodyPr/>
                    <a:lstStyle/>
                    <a:p>
                      <a:pPr indent="323850" algn="ctr">
                        <a:lnSpc>
                          <a:spcPct val="115000"/>
                        </a:lnSpc>
                        <a:spcBef>
                          <a:spcPts val="600"/>
                        </a:spcBef>
                        <a:spcAft>
                          <a:spcPts val="0"/>
                        </a:spcAft>
                      </a:pPr>
                      <a:r>
                        <a:rPr lang="pl-PL" sz="1500" b="1" dirty="0">
                          <a:effectLst/>
                          <a:latin typeface="Arial" panose="020B0604020202020204" pitchFamily="34" charset="0"/>
                          <a:ea typeface="Times New Roman"/>
                          <a:cs typeface="Arial" panose="020B0604020202020204" pitchFamily="34" charset="0"/>
                        </a:rPr>
                        <a:t>SPOŁECZEŃSTWO</a:t>
                      </a:r>
                      <a:endParaRPr lang="pl-PL" sz="1500" b="1" dirty="0">
                        <a:effectLst/>
                        <a:latin typeface="Arial" panose="020B0604020202020204" pitchFamily="34" charset="0"/>
                        <a:ea typeface="Calibri"/>
                        <a:cs typeface="Arial" panose="020B0604020202020204" pitchFamily="34" charset="0"/>
                      </a:endParaRPr>
                    </a:p>
                  </a:txBody>
                  <a:tcPr marL="30936" marR="3093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pl-PL"/>
                    </a:p>
                  </a:txBody>
                  <a:tcPr/>
                </a:tc>
                <a:tc hMerge="1">
                  <a:txBody>
                    <a:bodyPr/>
                    <a:lstStyle/>
                    <a:p>
                      <a:endParaRPr lang="pl-PL"/>
                    </a:p>
                  </a:txBody>
                  <a:tcPr/>
                </a:tc>
              </a:tr>
              <a:tr h="1739312">
                <a:tc>
                  <a:txBody>
                    <a:bodyPr/>
                    <a:lstStyle/>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Funkcjonujący system wsparcia finansowego organizacji pozarządowych przy realizacji publicznych zadań zleconych;</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Zadawalający poziom bezpieczeństwa publicznego;</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Tworzenie i realizacja funduszu sołeckiego; </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Dobrze funkcjonująca sieć szkół podstawowych i oddziałów przedszkolnych;</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Dobrze funkcjonujące żłobki; </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Zadowalająca jakość kształcenia w szkołach podstawowych i ponadpodstawowych;</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Wysoka aktywność klubów sportowych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oraz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liczne sukcesy zawodników, w tym </a:t>
                      </a:r>
                      <a:r>
                        <a:rPr kumimoji="0" lang="pl-PL" sz="1400" b="0" kern="1200" dirty="0" err="1" smtClean="0">
                          <a:solidFill>
                            <a:schemeClr val="tx1"/>
                          </a:solidFill>
                          <a:effectLst/>
                          <a:latin typeface="Arial" panose="020B0604020202020204" pitchFamily="34" charset="0"/>
                          <a:ea typeface="Arial Narrow"/>
                          <a:cs typeface="Arial" panose="020B0604020202020204" pitchFamily="34" charset="0"/>
                        </a:rPr>
                        <a:t>GKS„Górnik</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Łęczna”. </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 miarę wysoka liczba organizacji pozarządowych w Gminie, mieszkańcy stosunkowo chętnie angażują się w działania prowadzone przez instytucje pozarządowe. </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Spadek liczby osób korzystających ze środowiskowej pomocy społecznej oraz z zasiłków rodzinnych;</a:t>
                      </a:r>
                    </a:p>
                    <a:p>
                      <a:pPr marL="177800" lvl="0" indent="-177800">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Dodatnia wartości przyrostu naturalnego;</a:t>
                      </a:r>
                    </a:p>
                    <a:p>
                      <a:pPr marL="177800" indent="-177800" algn="just">
                        <a:lnSpc>
                          <a:spcPct val="100000"/>
                        </a:lnSpc>
                        <a:spcBef>
                          <a:spcPts val="0"/>
                        </a:spcBef>
                        <a:spcAft>
                          <a:spcPts val="0"/>
                        </a:spcAft>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 </a:t>
                      </a: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Niezadawalający poziom aktywności i różnorodności form działalności Centrum Kultury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i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Miejsko-Gminnej Biblioteki Publicznej, spowodowany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także brakami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w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infrastrukturze</a:t>
                      </a:r>
                      <a:endParaRPr kumimoji="0" lang="pl-PL" sz="1400" b="0" kern="1200" dirty="0">
                        <a:solidFill>
                          <a:schemeClr val="tx1"/>
                        </a:solidFill>
                        <a:effectLst/>
                        <a:latin typeface="Arial" panose="020B0604020202020204" pitchFamily="34" charset="0"/>
                        <a:ea typeface="Arial Narrow"/>
                        <a:cs typeface="Arial" panose="020B0604020202020204" pitchFamily="34" charset="0"/>
                      </a:endParaRP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Negatywne trendy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demograficzne:</a:t>
                      </a:r>
                      <a:r>
                        <a:rPr kumimoji="0" lang="pl-PL" sz="1400" b="0" kern="1200" baseline="0" dirty="0" smtClean="0">
                          <a:solidFill>
                            <a:schemeClr val="tx1"/>
                          </a:solidFill>
                          <a:effectLst/>
                          <a:latin typeface="Arial" panose="020B0604020202020204" pitchFamily="34" charset="0"/>
                          <a:ea typeface="Arial Narrow"/>
                          <a:cs typeface="Arial" panose="020B0604020202020204" pitchFamily="34" charset="0"/>
                        </a:rPr>
                        <a:t>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spadek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liczby ludności, w tym ludności w wieku produkcyjnym oraz wzrost liczby osób w wieku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poprodukcyjnym</a:t>
                      </a:r>
                      <a:endParaRPr kumimoji="0" lang="pl-PL" sz="1400" b="0" kern="1200" dirty="0">
                        <a:solidFill>
                          <a:schemeClr val="tx1"/>
                        </a:solidFill>
                        <a:effectLst/>
                        <a:latin typeface="Arial" panose="020B0604020202020204" pitchFamily="34" charset="0"/>
                        <a:ea typeface="Arial Narrow"/>
                        <a:cs typeface="Arial" panose="020B0604020202020204" pitchFamily="34" charset="0"/>
                      </a:endParaRP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Ujemne wartości salda migracji;</a:t>
                      </a: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Postępujący proces starzenia się społeczeństwa, niewystarczająca liczba form integracji i aktywizacji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osób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starszych;</a:t>
                      </a: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Występowanie niekorzystnych zjawisk społecznych (ubóstwo, alkoholizm, bezradność);</a:t>
                      </a: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Brak kompleksowej oferty kulturalnej oraz innych sposobów i form spożytkowania czasu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wolnego</a:t>
                      </a:r>
                      <a:endParaRPr kumimoji="0" lang="pl-PL" sz="1400" b="0" kern="1200" dirty="0">
                        <a:solidFill>
                          <a:schemeClr val="tx1"/>
                        </a:solidFill>
                        <a:effectLst/>
                        <a:latin typeface="Arial" panose="020B0604020202020204" pitchFamily="34" charset="0"/>
                        <a:ea typeface="Arial Narrow"/>
                        <a:cs typeface="Arial" panose="020B0604020202020204" pitchFamily="34" charset="0"/>
                      </a:endParaRP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Utrzymujące się długotrwałe bezrobocie wśród osób bez doświadczenia zawodowego i o niskim wykształceniu;</a:t>
                      </a: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Uzależnienie rynku pracy od spółek wydobywających węgiel kamienny;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duże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zasoby wykwalifikowanych pracowników kopalni w Bogdance, którzy w sytuacji zamknięcia kopalni będą wymagać przekwalifikowania zawodowego;  </a:t>
                      </a:r>
                    </a:p>
                    <a:p>
                      <a:pPr marL="179388" lvl="0" indent="-179388">
                        <a:lnSpc>
                          <a:spcPct val="100000"/>
                        </a:lnSpc>
                        <a:spcBef>
                          <a:spcPts val="0"/>
                        </a:spcBef>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Niewystarczające działania w zakresie przeciwdziałania wykluczeniu społecznemu osób starszych i samotnych oraz rodzin o niskim statusie materialnym, brak mieszkań chronionych, brak kompleksowego wsparcia społecznego obejmującego wsparcie emocjonalne, informacyjne, instrumentalne i rzeczowe oraz dla osób z niepełnosprawnościami i ich rodzin;</a:t>
                      </a:r>
                    </a:p>
                    <a:p>
                      <a:pPr marL="179388" indent="-179388">
                        <a:lnSpc>
                          <a:spcPct val="100000"/>
                        </a:lnSpc>
                        <a:spcBef>
                          <a:spcPts val="0"/>
                        </a:spcBef>
                        <a:spcAft>
                          <a:spcPts val="0"/>
                        </a:spcAft>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 </a:t>
                      </a: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pPr marL="179388" lvl="0" indent="-179388">
                        <a:lnSpc>
                          <a:spcPct val="100000"/>
                        </a:lnSpc>
                        <a:spcBef>
                          <a:spcPts val="0"/>
                        </a:spcBef>
                        <a:spcAft>
                          <a:spcPts val="0"/>
                        </a:spcAft>
                        <a:buFont typeface="Symbol"/>
                        <a:buChar char=""/>
                      </a:pPr>
                      <a:endParaRPr kumimoji="0" lang="pl-PL" sz="1400" b="0" kern="1200" dirty="0">
                        <a:solidFill>
                          <a:schemeClr val="tx1"/>
                        </a:solidFill>
                        <a:effectLst/>
                        <a:latin typeface="Arial" panose="020B0604020202020204" pitchFamily="34" charset="0"/>
                        <a:ea typeface="Arial Narrow"/>
                        <a:cs typeface="Arial" panose="020B0604020202020204" pitchFamily="34" charset="0"/>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 name="Tytuł 2"/>
          <p:cNvSpPr>
            <a:spLocks noGrp="1"/>
          </p:cNvSpPr>
          <p:nvPr>
            <p:ph type="title"/>
          </p:nvPr>
        </p:nvSpPr>
        <p:spPr/>
        <p:txBody>
          <a:bodyPr/>
          <a:lstStyle/>
          <a:p>
            <a:endParaRPr lang="pl-PL"/>
          </a:p>
        </p:txBody>
      </p:sp>
      <p:sp>
        <p:nvSpPr>
          <p:cNvPr id="5" name="Tytuł 1"/>
          <p:cNvSpPr txBox="1">
            <a:spLocks/>
          </p:cNvSpPr>
          <p:nvPr/>
        </p:nvSpPr>
        <p:spPr>
          <a:xfrm>
            <a:off x="395536" y="-6198"/>
            <a:ext cx="7467600" cy="464294"/>
          </a:xfrm>
          <a:prstGeom prst="rect">
            <a:avLst/>
          </a:prstGeom>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pl-PL" sz="2800" dirty="0" smtClean="0">
                <a:latin typeface="+mn-lt"/>
                <a:ea typeface="Times New Roman"/>
                <a:cs typeface="Times New Roman"/>
              </a:rPr>
              <a:t>Analiza </a:t>
            </a:r>
            <a:r>
              <a:rPr lang="pl-PL" sz="2800" dirty="0" err="1" smtClean="0">
                <a:latin typeface="+mn-lt"/>
                <a:ea typeface="Times New Roman"/>
                <a:cs typeface="Times New Roman"/>
              </a:rPr>
              <a:t>swot</a:t>
            </a:r>
            <a:endParaRPr lang="pl-PL" sz="2800" dirty="0">
              <a:latin typeface="+mn-lt"/>
              <a:ea typeface="Times New Roman"/>
              <a:cs typeface="Times New Roman"/>
            </a:endParaRPr>
          </a:p>
        </p:txBody>
      </p:sp>
    </p:spTree>
    <p:extLst>
      <p:ext uri="{BB962C8B-B14F-4D97-AF65-F5344CB8AC3E}">
        <p14:creationId xmlns:p14="http://schemas.microsoft.com/office/powerpoint/2010/main" val="314912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smtClean="0"/>
              <a:t>Dlaczego istnieje potrzeba opracowania nowego dokumentu strategii? </a:t>
            </a:r>
            <a:endParaRPr lang="pl-PL" sz="2800" b="1" dirty="0"/>
          </a:p>
        </p:txBody>
      </p:sp>
      <p:sp>
        <p:nvSpPr>
          <p:cNvPr id="3" name="Symbol zastępczy zawartości 2"/>
          <p:cNvSpPr>
            <a:spLocks noGrp="1"/>
          </p:cNvSpPr>
          <p:nvPr>
            <p:ph sz="quarter" idx="1"/>
          </p:nvPr>
        </p:nvSpPr>
        <p:spPr/>
        <p:txBody>
          <a:bodyPr>
            <a:normAutofit/>
          </a:bodyPr>
          <a:lstStyle/>
          <a:p>
            <a:r>
              <a:rPr lang="pl-PL" sz="1800" b="1" dirty="0" smtClean="0"/>
              <a:t>Nowe uwarunkowania prawne dotyczące opracowania gminnych strategii </a:t>
            </a:r>
            <a:r>
              <a:rPr lang="pl-PL" sz="1800" b="1" dirty="0"/>
              <a:t>rozwoju </a:t>
            </a:r>
            <a:r>
              <a:rPr lang="pl-PL" sz="1800" dirty="0" smtClean="0"/>
              <a:t>(wprowadzone Ustawą z </a:t>
            </a:r>
            <a:r>
              <a:rPr lang="pl-PL" sz="1800" dirty="0"/>
              <a:t>dnia 15 lipca 2020 r</a:t>
            </a:r>
            <a:r>
              <a:rPr lang="pl-PL" sz="1800" dirty="0" smtClean="0"/>
              <a:t>. o </a:t>
            </a:r>
            <a:r>
              <a:rPr lang="pl-PL" sz="1800" dirty="0"/>
              <a:t>zmianie ustawy o zasadach prowadzenia polityki rozwoju oraz niektórych innych </a:t>
            </a:r>
            <a:r>
              <a:rPr lang="pl-PL" sz="1800" dirty="0" smtClean="0"/>
              <a:t>ustaw)</a:t>
            </a:r>
          </a:p>
          <a:p>
            <a:r>
              <a:rPr lang="pl-PL" sz="1800" b="1" dirty="0" smtClean="0"/>
              <a:t>Nowe dokumenty planistyczne na poziomie krajowym </a:t>
            </a:r>
            <a:r>
              <a:rPr lang="pl-PL" sz="1800" dirty="0" smtClean="0"/>
              <a:t>(np. Strategia na rzecz Odpowiedzialnego Rozwoju, Krajowa Strategia Rozwoju Regionalnego do roku 2030) </a:t>
            </a:r>
            <a:r>
              <a:rPr lang="pl-PL" sz="1800" b="1" dirty="0" smtClean="0"/>
              <a:t>oraz wojewódzkim </a:t>
            </a:r>
            <a:r>
              <a:rPr lang="pl-PL" sz="1800" dirty="0" smtClean="0"/>
              <a:t>(np. Strategia Rozwoju Województwa Lubelskiego do 2030 roku) </a:t>
            </a:r>
          </a:p>
          <a:p>
            <a:r>
              <a:rPr lang="pl-PL" sz="1800" b="1" dirty="0" smtClean="0"/>
              <a:t>Nowa perspektywa finansowa Unii Europejskiej na lata 2021-2027 oraz nowa edycja programów krajowych i regionalnych </a:t>
            </a:r>
            <a:r>
              <a:rPr lang="pl-PL" sz="1800" dirty="0" smtClean="0"/>
              <a:t>(np. </a:t>
            </a:r>
            <a:r>
              <a:rPr lang="pl-PL" sz="1800" dirty="0" smtClean="0"/>
              <a:t>Fundusze </a:t>
            </a:r>
            <a:r>
              <a:rPr lang="pl-PL" sz="1800" dirty="0" smtClean="0"/>
              <a:t>Europejskie dla </a:t>
            </a:r>
            <a:r>
              <a:rPr lang="pl-PL" sz="1800" dirty="0" smtClean="0"/>
              <a:t>Lubelskiego </a:t>
            </a:r>
            <a:r>
              <a:rPr lang="pl-PL" sz="1800" dirty="0" smtClean="0"/>
              <a:t>2021-2027)</a:t>
            </a:r>
          </a:p>
          <a:p>
            <a:r>
              <a:rPr lang="pl-PL" sz="1800" b="1" dirty="0" smtClean="0"/>
              <a:t>Nowe polityki i wyzwania rozwoju społeczno-gospodarczego Europy i Polski </a:t>
            </a:r>
            <a:r>
              <a:rPr lang="pl-PL" sz="1800" dirty="0" smtClean="0"/>
              <a:t>(np. Zielony Ład/Polski Ład, transformacja energetyczna, transformacja cyfrowa, gospodarka w obiegu zamkniętym, krótkie łańcuchy dostaw etc</a:t>
            </a:r>
            <a:r>
              <a:rPr lang="pl-PL" sz="1800" dirty="0" smtClean="0"/>
              <a:t>.) </a:t>
            </a:r>
            <a:endParaRPr lang="pl-PL" sz="1800" dirty="0" smtClean="0"/>
          </a:p>
        </p:txBody>
      </p:sp>
    </p:spTree>
    <p:extLst>
      <p:ext uri="{BB962C8B-B14F-4D97-AF65-F5344CB8AC3E}">
        <p14:creationId xmlns:p14="http://schemas.microsoft.com/office/powerpoint/2010/main" val="3972458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2264663292"/>
              </p:ext>
            </p:extLst>
          </p:nvPr>
        </p:nvGraphicFramePr>
        <p:xfrm>
          <a:off x="179512" y="476672"/>
          <a:ext cx="8352928" cy="6268974"/>
        </p:xfrm>
        <a:graphic>
          <a:graphicData uri="http://schemas.openxmlformats.org/drawingml/2006/table">
            <a:tbl>
              <a:tblPr firstRow="1" firstCol="1" bandRow="1"/>
              <a:tblGrid>
                <a:gridCol w="4392488"/>
                <a:gridCol w="216024"/>
                <a:gridCol w="3744416"/>
              </a:tblGrid>
              <a:tr h="84704">
                <a:tc gridSpan="2">
                  <a:txBody>
                    <a:bodyPr/>
                    <a:lstStyle/>
                    <a:p>
                      <a:pPr indent="323850" algn="ctr">
                        <a:lnSpc>
                          <a:spcPct val="115000"/>
                        </a:lnSpc>
                        <a:spcBef>
                          <a:spcPts val="600"/>
                        </a:spcBef>
                        <a:spcAft>
                          <a:spcPts val="0"/>
                        </a:spcAft>
                      </a:pPr>
                      <a:r>
                        <a:rPr lang="pl-PL" sz="1400" b="1" dirty="0">
                          <a:effectLst/>
                          <a:latin typeface="Arial"/>
                          <a:ea typeface="Calibri"/>
                          <a:cs typeface="Times New Roman"/>
                        </a:rPr>
                        <a:t>Mocne strony</a:t>
                      </a:r>
                      <a:endParaRPr lang="pl-PL" sz="1400" dirty="0">
                        <a:effectLst/>
                        <a:latin typeface="Calibri"/>
                        <a:ea typeface="Calibri"/>
                        <a:cs typeface="Times New Roman"/>
                      </a:endParaRPr>
                    </a:p>
                  </a:txBody>
                  <a:tcPr marL="20150" marR="201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00B050"/>
                    </a:solidFill>
                  </a:tcPr>
                </a:tc>
                <a:tc hMerge="1">
                  <a:txBody>
                    <a:bodyPr/>
                    <a:lstStyle/>
                    <a:p>
                      <a:endParaRPr lang="pl-PL"/>
                    </a:p>
                  </a:txBody>
                  <a:tcPr/>
                </a:tc>
                <a:tc>
                  <a:txBody>
                    <a:bodyPr/>
                    <a:lstStyle/>
                    <a:p>
                      <a:pPr indent="323850" algn="ctr">
                        <a:lnSpc>
                          <a:spcPct val="115000"/>
                        </a:lnSpc>
                        <a:spcBef>
                          <a:spcPts val="600"/>
                        </a:spcBef>
                        <a:spcAft>
                          <a:spcPts val="0"/>
                        </a:spcAft>
                      </a:pPr>
                      <a:r>
                        <a:rPr lang="pl-PL" sz="1400" b="1" dirty="0">
                          <a:effectLst/>
                          <a:latin typeface="Arial"/>
                          <a:ea typeface="Calibri"/>
                          <a:cs typeface="Times New Roman"/>
                        </a:rPr>
                        <a:t>Słabe strony</a:t>
                      </a:r>
                      <a:endParaRPr lang="pl-PL" sz="1400" dirty="0">
                        <a:effectLst/>
                        <a:latin typeface="Calibri"/>
                        <a:ea typeface="Calibri"/>
                        <a:cs typeface="Times New Roman"/>
                      </a:endParaRPr>
                    </a:p>
                  </a:txBody>
                  <a:tcPr marL="20150" marR="201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FF0000"/>
                    </a:solidFill>
                  </a:tcPr>
                </a:tc>
              </a:tr>
              <a:tr h="51494">
                <a:tc gridSpan="3">
                  <a:txBody>
                    <a:bodyPr/>
                    <a:lstStyle/>
                    <a:p>
                      <a:pPr indent="323850" algn="ctr">
                        <a:lnSpc>
                          <a:spcPct val="115000"/>
                        </a:lnSpc>
                        <a:spcBef>
                          <a:spcPts val="600"/>
                        </a:spcBef>
                        <a:spcAft>
                          <a:spcPts val="0"/>
                        </a:spcAft>
                      </a:pPr>
                      <a:r>
                        <a:rPr lang="pl-PL" sz="1500" b="1" dirty="0">
                          <a:effectLst/>
                          <a:latin typeface="Arial"/>
                          <a:ea typeface="Times New Roman"/>
                          <a:cs typeface="Times New Roman"/>
                        </a:rPr>
                        <a:t>GOSPODARKA</a:t>
                      </a:r>
                      <a:endParaRPr lang="pl-PL" sz="1500" dirty="0">
                        <a:effectLst/>
                        <a:latin typeface="Calibri"/>
                        <a:ea typeface="Calibri"/>
                        <a:cs typeface="Times New Roman"/>
                      </a:endParaRPr>
                    </a:p>
                  </a:txBody>
                  <a:tcPr marL="20150" marR="2015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pl-PL"/>
                    </a:p>
                  </a:txBody>
                  <a:tcPr/>
                </a:tc>
                <a:tc hMerge="1">
                  <a:txBody>
                    <a:bodyPr/>
                    <a:lstStyle/>
                    <a:p>
                      <a:endParaRPr lang="pl-PL"/>
                    </a:p>
                  </a:txBody>
                  <a:tcPr/>
                </a:tc>
              </a:tr>
              <a:tr h="1647801">
                <a:tc>
                  <a:txBody>
                    <a:bodyPr/>
                    <a:lstStyle/>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Możliwość rozszerzenia działalności rolniczej w kierunku agroturystyki;</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Duży potencjał do rozwoju turystyki w oparciu o atrakcje Pojezierza Łęczyńsko-Włodawskiego;</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Dość wysoka skłonność mieszkańców do podejmowania działalności gospodarczej, przejawiająca się w liczbie nowo zarejestrowanych podmiotów w systemie REGON;</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Dość wysoka skuteczność Gminy i jej mieszkańców w pozyskiwaniu środków zewnętrznych na rozwój infrastruktury technicznej i społecznej, </a:t>
                      </a:r>
                      <a:endParaRPr kumimoji="0" lang="pl-PL" sz="1400" b="0" kern="1200" dirty="0" smtClean="0">
                        <a:solidFill>
                          <a:schemeClr val="tx1"/>
                        </a:solidFill>
                        <a:effectLst/>
                        <a:latin typeface="Arial" panose="020B0604020202020204" pitchFamily="34" charset="0"/>
                        <a:ea typeface="Arial Narrow"/>
                        <a:cs typeface="Arial" panose="020B0604020202020204" pitchFamily="34" charset="0"/>
                      </a:endParaRPr>
                    </a:p>
                    <a:p>
                      <a:pPr marL="184150" lvl="0" indent="-184150">
                        <a:lnSpc>
                          <a:spcPct val="100000"/>
                        </a:lnSpc>
                        <a:spcAft>
                          <a:spcPts val="0"/>
                        </a:spcAft>
                        <a:buFont typeface="Symbol"/>
                        <a:buChar char=""/>
                      </a:pP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Bogate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dziedzictwo kulturowe i wysokie walory krajobrazowe umożliwiają rozwój usług turystycznych, są również szansą na rozwój  produktu turystycznego jakim jest Pojezierze Łęczyńsko-Włodawskie oraz rozwoju turystyki czynnej (pieszej, rowerowej, konnej);</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Promocja atrakcyjności terenu o wysokich walorach kulturowo-przyrodniczych, </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Wyznaczone tereny inwestycyjne z dostępem do sieci energetycznej i wodociągowej;</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Występowanie na obszarze Gminy i w jej okolicy dużych przedsiębiorców oferujących mieszkańcom miejsca pracy; </a:t>
                      </a:r>
                    </a:p>
                    <a:p>
                      <a:pPr marL="184150" lvl="0" indent="-18415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Dobre warunki do rozwoju działalności gospodarczej opartej na energetyce odnawialnej, szczególnie solarnej,  </a:t>
                      </a: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Brak atrakcyjnych ofert pracy poza górnictwem, niedostateczna liczba podmiotów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oferujących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miejsca pracy;</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Ukryte bezrobocie w rolnictwie;</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W miarę niska atrakcyjność inwestycyjna Gminy Łęczna wynikająca z niskiej aktywności przemysłowej oraz najniższej aktywności usługowej i zaawansowanych technologii;</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Dość wysoka dynamika wyrejestrowywania podmiotów z systemu REGON;</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Ograniczony dostęp do instytucji otoczenia biznesu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niewystarczająca liczba podmiotów);</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Bariery w rozwoju rolnictwa i budowania bazy surowcowej spowodowane brakiem </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podmiotów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otoczenia rolnictwa i przetwórstwa oraz niskim poziomem innowacyjności gospodarstw;</a:t>
                      </a:r>
                    </a:p>
                    <a:p>
                      <a:pPr marL="179388" lvl="0" indent="-165100">
                        <a:lnSpc>
                          <a:spcPct val="100000"/>
                        </a:lnSpc>
                        <a:spcAft>
                          <a:spcPts val="0"/>
                        </a:spcAft>
                        <a:buFont typeface="Symbol"/>
                        <a:buChar char=""/>
                      </a:pPr>
                      <a:r>
                        <a:rPr kumimoji="0" lang="pl-PL" sz="1400" b="0" kern="1200" dirty="0">
                          <a:solidFill>
                            <a:schemeClr val="tx1"/>
                          </a:solidFill>
                          <a:effectLst/>
                          <a:latin typeface="Arial" panose="020B0604020202020204" pitchFamily="34" charset="0"/>
                          <a:ea typeface="Arial Narrow"/>
                          <a:cs typeface="Arial" panose="020B0604020202020204" pitchFamily="34" charset="0"/>
                        </a:rPr>
                        <a:t>Niedostatecznie rozwinięta wyspecjalizowana działalność gospodarcza, deficyt firm w branżach wiedzo- i </a:t>
                      </a:r>
                      <a:r>
                        <a:rPr kumimoji="0" lang="pl-PL" sz="1400" b="0" kern="1200" dirty="0" err="1">
                          <a:solidFill>
                            <a:schemeClr val="tx1"/>
                          </a:solidFill>
                          <a:effectLst/>
                          <a:latin typeface="Arial" panose="020B0604020202020204" pitchFamily="34" charset="0"/>
                          <a:ea typeface="Arial Narrow"/>
                          <a:cs typeface="Arial" panose="020B0604020202020204" pitchFamily="34" charset="0"/>
                        </a:rPr>
                        <a:t>technochłonnych</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a:t>
                      </a:r>
                    </a:p>
                    <a:p>
                      <a:pPr marL="179388" lvl="0" indent="-165100">
                        <a:lnSpc>
                          <a:spcPct val="100000"/>
                        </a:lnSpc>
                        <a:spcAft>
                          <a:spcPts val="0"/>
                        </a:spcAft>
                        <a:buFont typeface="Symbol"/>
                        <a:buChar char=""/>
                      </a:pP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Niewystarczająco </a:t>
                      </a:r>
                      <a:r>
                        <a:rPr kumimoji="0" lang="pl-PL" sz="1400" b="0" kern="1200" dirty="0">
                          <a:solidFill>
                            <a:schemeClr val="tx1"/>
                          </a:solidFill>
                          <a:effectLst/>
                          <a:latin typeface="Arial" panose="020B0604020202020204" pitchFamily="34" charset="0"/>
                          <a:ea typeface="Arial Narrow"/>
                          <a:cs typeface="Arial" panose="020B0604020202020204" pitchFamily="34" charset="0"/>
                        </a:rPr>
                        <a:t>rozwinięta infrastruktura noclegowa i gastronomiczna mająca wpływ na ograniczenie rozwoju produktu turystycznego</a:t>
                      </a:r>
                      <a:r>
                        <a:rPr kumimoji="0" lang="pl-PL" sz="1400" b="0" kern="1200" dirty="0" smtClean="0">
                          <a:solidFill>
                            <a:schemeClr val="tx1"/>
                          </a:solidFill>
                          <a:effectLst/>
                          <a:latin typeface="Arial" panose="020B0604020202020204" pitchFamily="34" charset="0"/>
                          <a:ea typeface="Arial Narrow"/>
                          <a:cs typeface="Arial" panose="020B0604020202020204" pitchFamily="34" charset="0"/>
                        </a:rPr>
                        <a:t>;</a:t>
                      </a:r>
                      <a:endParaRPr kumimoji="0" lang="pl-PL" sz="1400" b="0" kern="1200" dirty="0">
                        <a:solidFill>
                          <a:schemeClr val="tx1"/>
                        </a:solidFill>
                        <a:effectLst/>
                        <a:latin typeface="Arial" panose="020B0604020202020204" pitchFamily="34" charset="0"/>
                        <a:ea typeface="Arial Narrow"/>
                        <a:cs typeface="Arial" panose="020B0604020202020204" pitchFamily="34" charset="0"/>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pPr marL="342900" lvl="0" indent="-342900">
                        <a:lnSpc>
                          <a:spcPct val="100000"/>
                        </a:lnSpc>
                        <a:spcAft>
                          <a:spcPts val="0"/>
                        </a:spcAft>
                        <a:buFont typeface="Symbol"/>
                        <a:buChar char=""/>
                      </a:pPr>
                      <a:endParaRPr kumimoji="0" lang="pl-PL" sz="1400" b="0" kern="1200" dirty="0">
                        <a:solidFill>
                          <a:schemeClr val="tx1"/>
                        </a:solidFill>
                        <a:effectLst/>
                        <a:latin typeface="Arial" panose="020B0604020202020204" pitchFamily="34" charset="0"/>
                        <a:ea typeface="Arial Narrow"/>
                        <a:cs typeface="Arial" panose="020B0604020202020204" pitchFamily="34" charset="0"/>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 name="Tytuł 2"/>
          <p:cNvSpPr>
            <a:spLocks noGrp="1"/>
          </p:cNvSpPr>
          <p:nvPr>
            <p:ph type="title"/>
          </p:nvPr>
        </p:nvSpPr>
        <p:spPr/>
        <p:txBody>
          <a:bodyPr/>
          <a:lstStyle/>
          <a:p>
            <a:endParaRPr lang="pl-PL"/>
          </a:p>
        </p:txBody>
      </p:sp>
      <p:sp>
        <p:nvSpPr>
          <p:cNvPr id="5" name="Tytuł 1"/>
          <p:cNvSpPr txBox="1">
            <a:spLocks/>
          </p:cNvSpPr>
          <p:nvPr/>
        </p:nvSpPr>
        <p:spPr>
          <a:xfrm>
            <a:off x="395536" y="-6198"/>
            <a:ext cx="7467600" cy="464294"/>
          </a:xfrm>
          <a:prstGeom prst="rect">
            <a:avLst/>
          </a:prstGeom>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pl-PL" sz="2800" smtClean="0">
                <a:latin typeface="+mn-lt"/>
                <a:ea typeface="Times New Roman"/>
                <a:cs typeface="Times New Roman"/>
              </a:rPr>
              <a:t>Analiza swot</a:t>
            </a:r>
            <a:endParaRPr lang="pl-PL" sz="2800" dirty="0">
              <a:latin typeface="+mn-lt"/>
              <a:ea typeface="Times New Roman"/>
              <a:cs typeface="Times New Roman"/>
            </a:endParaRPr>
          </a:p>
        </p:txBody>
      </p:sp>
    </p:spTree>
    <p:extLst>
      <p:ext uri="{BB962C8B-B14F-4D97-AF65-F5344CB8AC3E}">
        <p14:creationId xmlns:p14="http://schemas.microsoft.com/office/powerpoint/2010/main" val="2157961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7467600" cy="580926"/>
          </a:xfrm>
        </p:spPr>
        <p:txBody>
          <a:bodyPr>
            <a:normAutofit/>
          </a:bodyPr>
          <a:lstStyle/>
          <a:p>
            <a:pPr algn="ctr"/>
            <a:r>
              <a:rPr lang="pl-PL" sz="2500" dirty="0">
                <a:latin typeface="+mn-lt"/>
                <a:ea typeface="Times New Roman"/>
                <a:cs typeface="Times New Roman"/>
              </a:rPr>
              <a:t>Analiza </a:t>
            </a:r>
            <a:r>
              <a:rPr lang="pl-PL" sz="2500" dirty="0" err="1">
                <a:latin typeface="+mn-lt"/>
                <a:ea typeface="Times New Roman"/>
                <a:cs typeface="Times New Roman"/>
              </a:rPr>
              <a:t>swot</a:t>
            </a:r>
            <a:endParaRPr lang="pl-PL" sz="2500" dirty="0">
              <a:latin typeface="+mn-lt"/>
              <a:ea typeface="Times New Roman"/>
              <a:cs typeface="Times New Roman"/>
            </a:endParaRPr>
          </a:p>
        </p:txBody>
      </p:sp>
      <p:graphicFrame>
        <p:nvGraphicFramePr>
          <p:cNvPr id="5" name="Symbol zastępczy zawartości 4"/>
          <p:cNvGraphicFramePr>
            <a:graphicFrameLocks noGrp="1"/>
          </p:cNvGraphicFramePr>
          <p:nvPr>
            <p:ph sz="quarter" idx="1"/>
            <p:extLst>
              <p:ext uri="{D42A27DB-BD31-4B8C-83A1-F6EECF244321}">
                <p14:modId xmlns:p14="http://schemas.microsoft.com/office/powerpoint/2010/main" val="2642142643"/>
              </p:ext>
            </p:extLst>
          </p:nvPr>
        </p:nvGraphicFramePr>
        <p:xfrm>
          <a:off x="179512" y="457200"/>
          <a:ext cx="8568952" cy="6400800"/>
        </p:xfrm>
        <a:graphic>
          <a:graphicData uri="http://schemas.openxmlformats.org/drawingml/2006/table">
            <a:tbl>
              <a:tblPr firstRow="1" firstCol="1" bandRow="1"/>
              <a:tblGrid>
                <a:gridCol w="8568952"/>
              </a:tblGrid>
              <a:tr h="87029">
                <a:tc>
                  <a:txBody>
                    <a:bodyPr/>
                    <a:lstStyle/>
                    <a:p>
                      <a:pPr indent="323850" algn="ctr">
                        <a:lnSpc>
                          <a:spcPct val="100000"/>
                        </a:lnSpc>
                        <a:spcBef>
                          <a:spcPts val="600"/>
                        </a:spcBef>
                        <a:spcAft>
                          <a:spcPts val="0"/>
                        </a:spcAft>
                      </a:pPr>
                      <a:r>
                        <a:rPr lang="pl-PL" sz="1400" b="0" dirty="0" smtClean="0">
                          <a:effectLst/>
                          <a:latin typeface="Arial"/>
                          <a:ea typeface="Times New Roman"/>
                          <a:cs typeface="Times New Roman"/>
                        </a:rPr>
                        <a:t>Szanse</a:t>
                      </a:r>
                      <a:endParaRPr lang="pl-PL" sz="1400" b="0" dirty="0">
                        <a:effectLst/>
                        <a:latin typeface="Calibri"/>
                        <a:ea typeface="Calibri"/>
                        <a:cs typeface="Times New Roman"/>
                      </a:endParaRPr>
                    </a:p>
                  </a:txBody>
                  <a:tcPr marL="34055" marR="34055"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00B0F0"/>
                    </a:solidFill>
                  </a:tcPr>
                </a:tc>
              </a:tr>
              <a:tr h="4786596">
                <a:tc>
                  <a:txBody>
                    <a:bodyPr/>
                    <a:lstStyle/>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Możliwości wsparcia przez państwo i UE inwestycji przyjaznych środowisku w tym: OZE, efektywność energetyczna, bezpieczeństwo energetyczne, gospodarka o obiegu zamkniętym zgodnie z założeniami planu działania Europejski Zielony Ład, dofinansowania do przydomowych oczyszczalni ścieków;</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Wzrost opłacalności działań z zakresu </a:t>
                      </a:r>
                      <a:r>
                        <a:rPr lang="pl-PL" sz="1400" b="0" dirty="0" err="1" smtClean="0">
                          <a:solidFill>
                            <a:schemeClr val="tx1"/>
                          </a:solidFill>
                          <a:effectLst/>
                          <a:latin typeface="Arial" panose="020B0604020202020204" pitchFamily="34" charset="0"/>
                          <a:ea typeface="Arial Narrow"/>
                          <a:cs typeface="Arial" panose="020B0604020202020204" pitchFamily="34" charset="0"/>
                        </a:rPr>
                        <a:t>oze</a:t>
                      </a:r>
                      <a:r>
                        <a:rPr lang="pl-PL" sz="1400" b="0" dirty="0" smtClean="0">
                          <a:solidFill>
                            <a:schemeClr val="tx1"/>
                          </a:solidFill>
                          <a:effectLst/>
                          <a:latin typeface="Arial" panose="020B0604020202020204" pitchFamily="34" charset="0"/>
                          <a:ea typeface="Arial Narrow"/>
                          <a:cs typeface="Arial" panose="020B0604020202020204" pitchFamily="34" charset="0"/>
                        </a:rPr>
                        <a:t> </a:t>
                      </a:r>
                      <a:r>
                        <a:rPr lang="pl-PL" sz="1400" b="0" dirty="0">
                          <a:solidFill>
                            <a:schemeClr val="tx1"/>
                          </a:solidFill>
                          <a:effectLst/>
                          <a:latin typeface="Arial" panose="020B0604020202020204" pitchFamily="34" charset="0"/>
                          <a:ea typeface="Arial Narrow"/>
                          <a:cs typeface="Arial" panose="020B0604020202020204" pitchFamily="34" charset="0"/>
                        </a:rPr>
                        <a:t>ze względu na rosnące koszty energii elektrycznej;</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Ograniczenie skutków zmian klimatycznych na rozwój społeczno-gospodarczy </a:t>
                      </a:r>
                      <a:r>
                        <a:rPr lang="pl-PL" sz="1400" b="0" dirty="0" smtClean="0">
                          <a:solidFill>
                            <a:schemeClr val="tx1"/>
                          </a:solidFill>
                          <a:effectLst/>
                          <a:latin typeface="Arial" panose="020B0604020202020204" pitchFamily="34" charset="0"/>
                          <a:ea typeface="Arial Narrow"/>
                          <a:cs typeface="Arial" panose="020B0604020202020204" pitchFamily="34" charset="0"/>
                        </a:rPr>
                        <a:t>poprzez </a:t>
                      </a:r>
                      <a:r>
                        <a:rPr lang="pl-PL" sz="1400" b="0" dirty="0">
                          <a:solidFill>
                            <a:schemeClr val="tx1"/>
                          </a:solidFill>
                          <a:effectLst/>
                          <a:latin typeface="Arial" panose="020B0604020202020204" pitchFamily="34" charset="0"/>
                          <a:ea typeface="Arial Narrow"/>
                          <a:cs typeface="Arial" panose="020B0604020202020204" pitchFamily="34" charset="0"/>
                        </a:rPr>
                        <a:t>wdrożenie planów adaptacyjnych oraz niebieskiej i zielonej infrastruktury; </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Ograniczenie emisji gazów cieplarnianych dzięki interwencjom w kierunku wprowadzenia technologii niskoemisyjnych oraz przeciwdziałania ubóstwu energetycznemu; </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Przyciągnięcie </a:t>
                      </a:r>
                      <a:r>
                        <a:rPr lang="pl-PL" sz="1400" b="0" dirty="0" smtClean="0">
                          <a:solidFill>
                            <a:schemeClr val="tx1"/>
                          </a:solidFill>
                          <a:effectLst/>
                          <a:latin typeface="Arial" panose="020B0604020202020204" pitchFamily="34" charset="0"/>
                          <a:ea typeface="Arial Narrow"/>
                          <a:cs typeface="Arial" panose="020B0604020202020204" pitchFamily="34" charset="0"/>
                        </a:rPr>
                        <a:t>inwestycji </a:t>
                      </a:r>
                      <a:r>
                        <a:rPr lang="pl-PL" sz="1400" b="0" dirty="0">
                          <a:solidFill>
                            <a:schemeClr val="tx1"/>
                          </a:solidFill>
                          <a:effectLst/>
                          <a:latin typeface="Arial" panose="020B0604020202020204" pitchFamily="34" charset="0"/>
                          <a:ea typeface="Arial Narrow"/>
                          <a:cs typeface="Arial" panose="020B0604020202020204" pitchFamily="34" charset="0"/>
                        </a:rPr>
                        <a:t>z zewnątrz, w tym firm zajmujących się przetwórstwem rolno-spożywczym m.in. poprzez wyznaczenie terenów inwestycyjnych oraz realizację polityki promocji gospodarczej, prowadzonej w bliskiej współpracy z Urzędem Marszałkowskim Województwa Lubelskiego oraz agendami rządowymi, w tym PAIH, ARP, PFR itp.;</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Wykorzystanie w rozwoju społeczno-gospodarczym nowych koncepcji, trendów i </a:t>
                      </a:r>
                      <a:r>
                        <a:rPr lang="pl-PL" sz="1400" b="0" dirty="0" smtClean="0">
                          <a:solidFill>
                            <a:schemeClr val="tx1"/>
                          </a:solidFill>
                          <a:effectLst/>
                          <a:latin typeface="Arial" panose="020B0604020202020204" pitchFamily="34" charset="0"/>
                          <a:ea typeface="Arial Narrow"/>
                          <a:cs typeface="Arial" panose="020B0604020202020204" pitchFamily="34" charset="0"/>
                        </a:rPr>
                        <a:t>praktyk, </a:t>
                      </a:r>
                      <a:r>
                        <a:rPr lang="pl-PL" sz="1400" b="0" dirty="0">
                          <a:solidFill>
                            <a:schemeClr val="tx1"/>
                          </a:solidFill>
                          <a:effectLst/>
                          <a:latin typeface="Arial" panose="020B0604020202020204" pitchFamily="34" charset="0"/>
                          <a:ea typeface="Arial Narrow"/>
                          <a:cs typeface="Arial" panose="020B0604020202020204" pitchFamily="34" charset="0"/>
                        </a:rPr>
                        <a:t>w tym z wykorzystaniem ekonomii społecznej, srebrnej ekonomii i energetyki odnawialnej</a:t>
                      </a:r>
                      <a:r>
                        <a:rPr lang="pl-PL" sz="1400" b="0" dirty="0" smtClean="0">
                          <a:solidFill>
                            <a:schemeClr val="tx1"/>
                          </a:solidFill>
                          <a:effectLst/>
                          <a:latin typeface="Arial" panose="020B0604020202020204" pitchFamily="34" charset="0"/>
                          <a:ea typeface="Arial Narrow"/>
                          <a:cs typeface="Arial" panose="020B0604020202020204" pitchFamily="34" charset="0"/>
                        </a:rPr>
                        <a:t>,</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Rosnąca rola i znaczenie jakości życia jako celu nadrzędnego działań i polityk władz samorządowych na szczeblu lokalnym i regionalnym;</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Rozwój rolnictwa ekologicznego i produkcja żywności certyfikowanej oparte na istniejących zasobach naturalnych i wykorzystanie trendu w społeczeństwie związanego ze zdrowym trybem życia; </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Rozwój współpracy sieciowej przedsiębiorstw z wykorzystaniem najlepszych praktyk i nowych modeli biznesowych, w tym klastra rolno-spożywczego, partnerstw publiczno-prywatnych itp.;</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Rozwój produktu turystycznego oraz branży turystycznej w oparciu o bogate dziedzictwo kulturowe;</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Dostępne źródła finansowania rozwoju różnych elementów infrastruktury i form turystyki zintegrowanej (np. w ramach </a:t>
                      </a:r>
                      <a:r>
                        <a:rPr lang="pl-PL" sz="1400" b="0" dirty="0" smtClean="0">
                          <a:solidFill>
                            <a:schemeClr val="tx1"/>
                          </a:solidFill>
                          <a:effectLst/>
                          <a:latin typeface="Arial" panose="020B0604020202020204" pitchFamily="34" charset="0"/>
                          <a:ea typeface="Arial Narrow"/>
                          <a:cs typeface="Arial" panose="020B0604020202020204" pitchFamily="34" charset="0"/>
                        </a:rPr>
                        <a:t>FE</a:t>
                      </a:r>
                      <a:r>
                        <a:rPr lang="pl-PL" sz="1400" b="0" baseline="0" dirty="0" smtClean="0">
                          <a:solidFill>
                            <a:schemeClr val="tx1"/>
                          </a:solidFill>
                          <a:effectLst/>
                          <a:latin typeface="Arial" panose="020B0604020202020204" pitchFamily="34" charset="0"/>
                          <a:ea typeface="Arial Narrow"/>
                          <a:cs typeface="Arial" panose="020B0604020202020204" pitchFamily="34" charset="0"/>
                        </a:rPr>
                        <a:t> dla </a:t>
                      </a:r>
                      <a:r>
                        <a:rPr lang="pl-PL" sz="1400" b="0" dirty="0" smtClean="0">
                          <a:solidFill>
                            <a:schemeClr val="tx1"/>
                          </a:solidFill>
                          <a:effectLst/>
                          <a:latin typeface="Arial" panose="020B0604020202020204" pitchFamily="34" charset="0"/>
                          <a:ea typeface="Arial Narrow"/>
                          <a:cs typeface="Arial" panose="020B0604020202020204" pitchFamily="34" charset="0"/>
                        </a:rPr>
                        <a:t> Polski Wschodniej, </a:t>
                      </a:r>
                      <a:r>
                        <a:rPr lang="pl-PL" sz="1400" b="0" dirty="0">
                          <a:solidFill>
                            <a:schemeClr val="tx1"/>
                          </a:solidFill>
                          <a:effectLst/>
                          <a:latin typeface="Arial" panose="020B0604020202020204" pitchFamily="34" charset="0"/>
                          <a:ea typeface="Arial Narrow"/>
                          <a:cs typeface="Arial" panose="020B0604020202020204" pitchFamily="34" charset="0"/>
                        </a:rPr>
                        <a:t>PROW, FE dla Lubelskiego);</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Bliskość dużego ośrodka </a:t>
                      </a:r>
                      <a:r>
                        <a:rPr lang="pl-PL" sz="1400" b="0" dirty="0" smtClean="0">
                          <a:solidFill>
                            <a:schemeClr val="tx1"/>
                          </a:solidFill>
                          <a:effectLst/>
                          <a:latin typeface="Arial" panose="020B0604020202020204" pitchFamily="34" charset="0"/>
                          <a:ea typeface="Arial Narrow"/>
                          <a:cs typeface="Arial" panose="020B0604020202020204" pitchFamily="34" charset="0"/>
                        </a:rPr>
                        <a:t>miejskiego, </a:t>
                      </a:r>
                      <a:r>
                        <a:rPr lang="pl-PL" sz="1400" b="0" dirty="0">
                          <a:solidFill>
                            <a:schemeClr val="tx1"/>
                          </a:solidFill>
                          <a:effectLst/>
                          <a:latin typeface="Arial" panose="020B0604020202020204" pitchFamily="34" charset="0"/>
                          <a:ea typeface="Arial Narrow"/>
                          <a:cs typeface="Arial" panose="020B0604020202020204" pitchFamily="34" charset="0"/>
                        </a:rPr>
                        <a:t>dająca szansę na przyciąganie nowych mieszkańców i turystów;</a:t>
                      </a:r>
                      <a:endParaRPr lang="pl-PL" sz="1400" b="0" dirty="0">
                        <a:solidFill>
                          <a:schemeClr val="tx1"/>
                        </a:solidFill>
                        <a:effectLst/>
                        <a:latin typeface="Arial" panose="020B0604020202020204" pitchFamily="34" charset="0"/>
                        <a:cs typeface="Arial" panose="020B0604020202020204" pitchFamily="34" charset="0"/>
                      </a:endParaRPr>
                    </a:p>
                    <a:p>
                      <a:pPr marL="179388" lvl="0" indent="-165100">
                        <a:lnSpc>
                          <a:spcPct val="100000"/>
                        </a:lnSpc>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Unijne polityki, strategie i instrumenty finansowe wspierające rozwój sektora rolno-spożywczego w ramach krótkich łańcuchów dostaw (Europejski Zielony Ład, Strategia UE od Pola do Stołu) oraz optymalne wykorzystanie środków pochodzących z Krajowego Planu Odbudowy, Polskiego Ładu oraz innych programów krajowych i Regionalnego Programu Operacyjnego na potrzeby rozwoju gospodarczego i społecznego; </a:t>
                      </a:r>
                      <a:endParaRPr lang="pl-PL"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25499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2130859519"/>
              </p:ext>
            </p:extLst>
          </p:nvPr>
        </p:nvGraphicFramePr>
        <p:xfrm>
          <a:off x="107504" y="620688"/>
          <a:ext cx="8640960" cy="6289465"/>
        </p:xfrm>
        <a:graphic>
          <a:graphicData uri="http://schemas.openxmlformats.org/drawingml/2006/table">
            <a:tbl>
              <a:tblPr firstRow="1" firstCol="1" bandRow="1"/>
              <a:tblGrid>
                <a:gridCol w="8640960"/>
              </a:tblGrid>
              <a:tr h="315385">
                <a:tc>
                  <a:txBody>
                    <a:bodyPr/>
                    <a:lstStyle/>
                    <a:p>
                      <a:pPr indent="323850" algn="ctr">
                        <a:lnSpc>
                          <a:spcPct val="115000"/>
                        </a:lnSpc>
                        <a:spcBef>
                          <a:spcPts val="600"/>
                        </a:spcBef>
                        <a:spcAft>
                          <a:spcPts val="0"/>
                        </a:spcAft>
                      </a:pPr>
                      <a:r>
                        <a:rPr lang="pl-PL" sz="1600" b="0" dirty="0">
                          <a:effectLst/>
                          <a:latin typeface="Arial"/>
                          <a:ea typeface="Times New Roman"/>
                          <a:cs typeface="Times New Roman"/>
                        </a:rPr>
                        <a:t>Zagrożenia</a:t>
                      </a:r>
                      <a:endParaRPr lang="pl-PL" sz="2000" b="0" dirty="0">
                        <a:effectLst/>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FFC000"/>
                    </a:solidFill>
                  </a:tcPr>
                </a:tc>
              </a:tr>
              <a:tr h="4415389">
                <a:tc>
                  <a:txBody>
                    <a:bodyPr/>
                    <a:lstStyle/>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Następujące zmiany klimatyczne mające wpływ na wiele sektorów gospodarki i społeczeństwo poprzez oddziaływanie na fizyczne i biologiczne składniki ekosystemów, takie jak: woda, gleba, powietrze i różnorodność biologiczna. Nieliczne działania inwestycyjne w tym względzie świadczą o niewystarczającej liczbie inwestycji przeciwdziałających zmianom klimatu i działań skierowanych na adaptacje do zaistniałych już zmian. Na obszarze Gminy Łęczna brakuje m.in. zielonej i niebieskiej infrastruktury, zbiorników retencyjnych, itp.;</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Zmniejszenie popytu na technologie niskoemisyjne i styl życia zgodny z ideą zrównoważonego rozwoju;</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Utrzymujący się trend wzrostu zużycia energii;</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Wywoływanie konfliktów między wartościami dziedzictwa kulturowego, krajobrazem kulturowym a współczesnymi procesami urbanistycznymi;</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Niepewność w zakresie prowadzenia polityki fiskalnej samorządów, wynikająca ze zmieniających się regulacji prawnych (m.in. wzrastające wydatki na oświatę oraz administrację publiczną);</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Sąsiedztwo gmin o zbliżonych warunkach naturalnych i potencjale, co wpływa na dużą konkurencyjność np. w przyciąganiu turystów;</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smtClean="0">
                          <a:solidFill>
                            <a:schemeClr val="tx1"/>
                          </a:solidFill>
                          <a:effectLst/>
                          <a:latin typeface="Arial" panose="020B0604020202020204" pitchFamily="34" charset="0"/>
                          <a:ea typeface="Arial Narrow"/>
                          <a:cs typeface="Arial" panose="020B0604020202020204" pitchFamily="34" charset="0"/>
                        </a:rPr>
                        <a:t>Pogłębiająca </a:t>
                      </a:r>
                      <a:r>
                        <a:rPr lang="pl-PL" sz="1400" b="0" dirty="0">
                          <a:solidFill>
                            <a:schemeClr val="tx1"/>
                          </a:solidFill>
                          <a:effectLst/>
                          <a:latin typeface="Arial" panose="020B0604020202020204" pitchFamily="34" charset="0"/>
                          <a:ea typeface="Arial Narrow"/>
                          <a:cs typeface="Arial" panose="020B0604020202020204" pitchFamily="34" charset="0"/>
                        </a:rPr>
                        <a:t>się ekspansja chorób cywilizacyjnych wśród społeczności powodująca znaczne obciążenie systemu opieki zdrowotnej i pomocy społecznej;</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Niska opłacalność produkcji rolniczej i konkurencja dla lokalnych rolników ze strony zagranicznych producentów żywności;</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Utrzymujące się niekorzystne uwarunkowania globalne związane z pogłębiającą się recesją na świecie i długotrwałym kryzysem gospodarczym wywołanym pandemią </a:t>
                      </a:r>
                      <a:r>
                        <a:rPr lang="pl-PL" sz="1400" b="0" dirty="0" err="1">
                          <a:solidFill>
                            <a:schemeClr val="tx1"/>
                          </a:solidFill>
                          <a:effectLst/>
                          <a:latin typeface="Arial" panose="020B0604020202020204" pitchFamily="34" charset="0"/>
                          <a:ea typeface="Arial Narrow"/>
                          <a:cs typeface="Arial" panose="020B0604020202020204" pitchFamily="34" charset="0"/>
                        </a:rPr>
                        <a:t>koronawirusa</a:t>
                      </a:r>
                      <a:r>
                        <a:rPr lang="pl-PL" sz="1400" b="0" dirty="0">
                          <a:solidFill>
                            <a:schemeClr val="tx1"/>
                          </a:solidFill>
                          <a:effectLst/>
                          <a:latin typeface="Arial" panose="020B0604020202020204" pitchFamily="34" charset="0"/>
                          <a:ea typeface="Arial Narrow"/>
                          <a:cs typeface="Arial" panose="020B0604020202020204" pitchFamily="34" charset="0"/>
                        </a:rPr>
                        <a:t>, które w odniesieniu do rozwoju Gminy mogą prowadzić do zmniejszenia się liczby działających przedsiębiorstw oraz większej presji na system pomocy społecznej;</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Ogólna stagnacja w rozwoju Gminy i brak realnych szans na jej rozwój w najbliższych latach w związku kryzysem i trudną sytuację gospodarczą w kraju i za granicą;</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Wpływ pandemii COVID-19 również na inne dziedziny życia na terenie Gminy: relacje międzyludzkie, kulturę i administrację publiczną;</a:t>
                      </a:r>
                      <a:endParaRPr lang="pl-PL" sz="1400" b="0" dirty="0">
                        <a:solidFill>
                          <a:schemeClr val="tx1"/>
                        </a:solidFill>
                        <a:effectLst/>
                        <a:latin typeface="Arial" panose="020B0604020202020204" pitchFamily="34" charset="0"/>
                        <a:cs typeface="Arial" panose="020B0604020202020204" pitchFamily="34" charset="0"/>
                      </a:endParaRPr>
                    </a:p>
                    <a:p>
                      <a:pPr marL="177800" lvl="0" indent="-177800">
                        <a:lnSpc>
                          <a:spcPct val="100000"/>
                        </a:lnSpc>
                        <a:spcBef>
                          <a:spcPts val="0"/>
                        </a:spcBef>
                        <a:spcAft>
                          <a:spcPts val="0"/>
                        </a:spcAft>
                        <a:buFont typeface="Symbol"/>
                        <a:buChar char=""/>
                      </a:pPr>
                      <a:r>
                        <a:rPr lang="pl-PL" sz="1400" b="0" dirty="0">
                          <a:solidFill>
                            <a:schemeClr val="tx1"/>
                          </a:solidFill>
                          <a:effectLst/>
                          <a:latin typeface="Arial" panose="020B0604020202020204" pitchFamily="34" charset="0"/>
                          <a:ea typeface="Arial Narrow"/>
                          <a:cs typeface="Arial" panose="020B0604020202020204" pitchFamily="34" charset="0"/>
                        </a:rPr>
                        <a:t>Możliwe konflikty wojenne na wschodzie Europy mające wpływ na recesję gospodarczą oraz napływ emigrantów.  </a:t>
                      </a:r>
                      <a:endParaRPr lang="pl-PL"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bg1"/>
                    </a:solidFill>
                  </a:tcPr>
                </a:tc>
              </a:tr>
            </a:tbl>
          </a:graphicData>
        </a:graphic>
      </p:graphicFrame>
      <p:sp>
        <p:nvSpPr>
          <p:cNvPr id="3" name="Tytuł 2"/>
          <p:cNvSpPr>
            <a:spLocks noGrp="1"/>
          </p:cNvSpPr>
          <p:nvPr>
            <p:ph type="title"/>
          </p:nvPr>
        </p:nvSpPr>
        <p:spPr/>
        <p:txBody>
          <a:bodyPr/>
          <a:lstStyle/>
          <a:p>
            <a:endParaRPr lang="pl-PL"/>
          </a:p>
        </p:txBody>
      </p:sp>
      <p:sp>
        <p:nvSpPr>
          <p:cNvPr id="5" name="Tytuł 1"/>
          <p:cNvSpPr txBox="1">
            <a:spLocks/>
          </p:cNvSpPr>
          <p:nvPr/>
        </p:nvSpPr>
        <p:spPr>
          <a:xfrm>
            <a:off x="395536" y="-6198"/>
            <a:ext cx="7467600" cy="464294"/>
          </a:xfrm>
          <a:prstGeom prst="rect">
            <a:avLst/>
          </a:prstGeom>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pl-PL" sz="2800" dirty="0" smtClean="0">
                <a:latin typeface="+mn-lt"/>
                <a:ea typeface="Times New Roman"/>
                <a:cs typeface="Times New Roman"/>
              </a:rPr>
              <a:t>Analiza </a:t>
            </a:r>
            <a:r>
              <a:rPr lang="pl-PL" sz="2800" dirty="0" err="1" smtClean="0">
                <a:latin typeface="+mn-lt"/>
                <a:ea typeface="Times New Roman"/>
                <a:cs typeface="Times New Roman"/>
              </a:rPr>
              <a:t>swot</a:t>
            </a:r>
            <a:endParaRPr lang="pl-PL" sz="2800" dirty="0">
              <a:latin typeface="+mn-lt"/>
              <a:ea typeface="Times New Roman"/>
              <a:cs typeface="Times New Roman"/>
            </a:endParaRPr>
          </a:p>
        </p:txBody>
      </p:sp>
    </p:spTree>
    <p:extLst>
      <p:ext uri="{BB962C8B-B14F-4D97-AF65-F5344CB8AC3E}">
        <p14:creationId xmlns:p14="http://schemas.microsoft.com/office/powerpoint/2010/main" val="1159472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7467600" cy="1143000"/>
          </a:xfrm>
        </p:spPr>
        <p:txBody>
          <a:bodyPr/>
          <a:lstStyle/>
          <a:p>
            <a:pPr algn="ctr"/>
            <a:r>
              <a:rPr lang="pl-PL" sz="2800" dirty="0">
                <a:latin typeface="+mn-lt"/>
                <a:ea typeface="Times New Roman"/>
                <a:cs typeface="Times New Roman"/>
              </a:rPr>
              <a:t>Wizja Gminy </a:t>
            </a:r>
            <a:r>
              <a:rPr lang="pl-PL" sz="2800" dirty="0" smtClean="0">
                <a:latin typeface="+mn-lt"/>
                <a:ea typeface="Times New Roman"/>
                <a:cs typeface="Times New Roman"/>
              </a:rPr>
              <a:t>Łęczna</a:t>
            </a:r>
            <a:r>
              <a:rPr lang="pl-PL" dirty="0"/>
              <a:t/>
            </a:r>
            <a:br>
              <a:rPr lang="pl-PL" dirty="0"/>
            </a:br>
            <a:endParaRPr lang="pl-PL" dirty="0"/>
          </a:p>
        </p:txBody>
      </p:sp>
      <p:sp>
        <p:nvSpPr>
          <p:cNvPr id="3" name="Symbol zastępczy zawartości 2"/>
          <p:cNvSpPr>
            <a:spLocks noGrp="1"/>
          </p:cNvSpPr>
          <p:nvPr>
            <p:ph sz="quarter" idx="1"/>
          </p:nvPr>
        </p:nvSpPr>
        <p:spPr>
          <a:xfrm>
            <a:off x="457200" y="1124744"/>
            <a:ext cx="7859216" cy="5349208"/>
          </a:xfrm>
        </p:spPr>
        <p:txBody>
          <a:bodyPr>
            <a:normAutofit fontScale="85000" lnSpcReduction="10000"/>
          </a:bodyPr>
          <a:lstStyle/>
          <a:p>
            <a:pPr marL="0" indent="0">
              <a:buNone/>
            </a:pPr>
            <a:r>
              <a:rPr lang="pl-PL" dirty="0"/>
              <a:t>Oczekuje się, że Gmina Łęczna w 2030 roku będzie:</a:t>
            </a:r>
          </a:p>
          <a:p>
            <a:pPr lvl="0"/>
            <a:r>
              <a:rPr lang="pl-PL" dirty="0"/>
              <a:t>atrakcyjnym i bezpiecznym miejscem do życia, pracy i wypoczynku</a:t>
            </a:r>
          </a:p>
          <a:p>
            <a:pPr lvl="0"/>
            <a:r>
              <a:rPr lang="pl-PL" dirty="0"/>
              <a:t>obszarem o uporządkowanej przestrzeni publicznej i ładzie w zagospodarowaniu przestrzennym, </a:t>
            </a:r>
          </a:p>
          <a:p>
            <a:pPr lvl="0"/>
            <a:r>
              <a:rPr lang="pl-PL" dirty="0"/>
              <a:t>dobrze i nowocześnie zarządzanym i promowanym na zewnątrz samorządem lokalnym</a:t>
            </a:r>
          </a:p>
          <a:p>
            <a:pPr lvl="0"/>
            <a:r>
              <a:rPr lang="pl-PL" dirty="0"/>
              <a:t>obszarem z rozwiniętą infrastrukturą techniczną poprawiającą czystość środowiska naturalnego </a:t>
            </a:r>
          </a:p>
          <a:p>
            <a:pPr lvl="0"/>
            <a:r>
              <a:rPr lang="pl-PL" dirty="0"/>
              <a:t>miejscem sprzyjającym rozwojowi przedsiębiorczości oraz przyjaznym dla inwestorów </a:t>
            </a:r>
          </a:p>
          <a:p>
            <a:pPr lvl="0"/>
            <a:r>
              <a:rPr lang="pl-PL" dirty="0"/>
              <a:t>miejscem charakteryzującym się dobrej jakości infrastrukturą społeczną dla mieszkańców: dostępem do opieki zdrowotnej, edukacji, opieki przedszkolnej i żłobkowej oraz z bogatą ofertą kulturalną i rekreacyjno-sportową</a:t>
            </a:r>
          </a:p>
          <a:p>
            <a:pPr lvl="0"/>
            <a:r>
              <a:rPr lang="pl-PL" dirty="0"/>
              <a:t>miejscem oferującym atrakcyjne miejsca pracy oraz miejscem promocji i wsparcia lokalnej aktywności mieszkańców</a:t>
            </a:r>
          </a:p>
          <a:p>
            <a:pPr marL="0" indent="0">
              <a:buNone/>
            </a:pPr>
            <a:endParaRPr lang="pl-PL" dirty="0"/>
          </a:p>
        </p:txBody>
      </p:sp>
      <p:sp>
        <p:nvSpPr>
          <p:cNvPr id="5" name="Prostokąt 4"/>
          <p:cNvSpPr/>
          <p:nvPr/>
        </p:nvSpPr>
        <p:spPr>
          <a:xfrm>
            <a:off x="827584" y="1582341"/>
            <a:ext cx="6984776" cy="2308324"/>
          </a:xfrm>
          <a:prstGeom prst="rect">
            <a:avLst/>
          </a:prstGeom>
        </p:spPr>
        <p:txBody>
          <a:bodyPr wrap="square">
            <a:spAutoFit/>
          </a:bodyPr>
          <a:lstStyle/>
          <a:p>
            <a:pPr algn="just"/>
            <a:r>
              <a:rPr lang="pl-PL" dirty="0"/>
              <a:t>Wizja rozwoju gminy stanowi obraz pożądanego stanu docelowego, jaki społeczność lokalna chce osiągnąć na koniec wdrażania zaktualizowanej strategii. Odpowiada na pytania: Co chcemy osiągnąć? Jaką sytuację chcemy mieć? Wizja wskazuje zasadniczy kierunek działania, pozwala również wyklarować jasność celów, stojących przed gminą. Wizja jest wizualizacją przyszłości, która z założenia motywuje jej twórców i adresatów do działań na rzecz jej realizacji. </a:t>
            </a:r>
          </a:p>
        </p:txBody>
      </p:sp>
    </p:spTree>
    <p:extLst>
      <p:ext uri="{BB962C8B-B14F-4D97-AF65-F5344CB8AC3E}">
        <p14:creationId xmlns:p14="http://schemas.microsoft.com/office/powerpoint/2010/main" val="14014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7467600" cy="724942"/>
          </a:xfrm>
        </p:spPr>
        <p:txBody>
          <a:bodyPr/>
          <a:lstStyle/>
          <a:p>
            <a:pPr algn="ctr"/>
            <a:r>
              <a:rPr lang="pl-PL" sz="2800" dirty="0">
                <a:latin typeface="+mn-lt"/>
                <a:ea typeface="Times New Roman"/>
                <a:cs typeface="Times New Roman"/>
              </a:rPr>
              <a:t>Misja Gminy </a:t>
            </a:r>
            <a:r>
              <a:rPr lang="pl-PL" sz="2800" dirty="0" smtClean="0">
                <a:latin typeface="+mn-lt"/>
                <a:ea typeface="Times New Roman"/>
                <a:cs typeface="Times New Roman"/>
              </a:rPr>
              <a:t>Łęczna</a:t>
            </a:r>
            <a:endParaRPr lang="pl-PL" sz="2800" dirty="0">
              <a:latin typeface="+mn-lt"/>
              <a:ea typeface="Times New Roman"/>
              <a:cs typeface="Times New Roman"/>
            </a:endParaRPr>
          </a:p>
        </p:txBody>
      </p:sp>
      <p:sp>
        <p:nvSpPr>
          <p:cNvPr id="3" name="Symbol zastępczy zawartości 2"/>
          <p:cNvSpPr>
            <a:spLocks noGrp="1"/>
          </p:cNvSpPr>
          <p:nvPr>
            <p:ph sz="quarter" idx="1"/>
          </p:nvPr>
        </p:nvSpPr>
        <p:spPr>
          <a:xfrm>
            <a:off x="899592" y="1628800"/>
            <a:ext cx="7467600" cy="3556992"/>
          </a:xfrm>
        </p:spPr>
        <p:txBody>
          <a:bodyPr>
            <a:normAutofit/>
          </a:bodyPr>
          <a:lstStyle/>
          <a:p>
            <a:pPr marL="0" indent="0" algn="ctr">
              <a:buNone/>
            </a:pPr>
            <a:r>
              <a:rPr lang="pl-PL" sz="2000" b="1" dirty="0"/>
              <a:t>Misją Gminy Łęczna jest wielopłaszczyznowa współpraca władz lokalnych, mieszkańców, organizacji pozarządowych i podmiotów gospodarczych aby stworzyć atrakcyjną przestrzeń do zamieszkania i pracy, wspierania inwestycji przyjaznych środowisku naturalnemu, rozwoju przedsiębiorczości i rolnictwa oraz o wysokiej jakości usług turystycznych i rekreacyjnych, opierających się na lokalnym dziedzictwie przyrodniczo- kulturowym.</a:t>
            </a:r>
            <a:endParaRPr lang="pl-PL" sz="2000" dirty="0"/>
          </a:p>
          <a:p>
            <a:pPr marL="0" indent="0" algn="ctr">
              <a:buNone/>
            </a:pPr>
            <a:endParaRPr lang="pl-PL" sz="2000" dirty="0"/>
          </a:p>
        </p:txBody>
      </p:sp>
      <p:sp>
        <p:nvSpPr>
          <p:cNvPr id="4" name="Prostokąt 3"/>
          <p:cNvSpPr/>
          <p:nvPr/>
        </p:nvSpPr>
        <p:spPr>
          <a:xfrm>
            <a:off x="899592" y="1859340"/>
            <a:ext cx="7272808" cy="2246769"/>
          </a:xfrm>
          <a:prstGeom prst="rect">
            <a:avLst/>
          </a:prstGeom>
        </p:spPr>
        <p:txBody>
          <a:bodyPr wrap="square">
            <a:spAutoFit/>
          </a:bodyPr>
          <a:lstStyle/>
          <a:p>
            <a:pPr algn="just"/>
            <a:r>
              <a:rPr lang="pl-PL" sz="2000" dirty="0" smtClean="0"/>
              <a:t>Misja </a:t>
            </a:r>
            <a:r>
              <a:rPr lang="pl-PL" sz="2000" dirty="0"/>
              <a:t>koncentruje się na podstawowych wartościach, które przyświecają Władzom Gminy i jej mieszkańcom w procesach rozwojowych. Wskazuje również na czynniki uzasadniające przyjęcie określonych wartości, jako nadrzędnych. Misja stanowi odpowiedź na pytania jakie stawiamy sobie w przyjętej w dokumencie perspektywie czasowej: Co jest naszym priorytetem i kim jesteśmy?</a:t>
            </a:r>
          </a:p>
        </p:txBody>
      </p:sp>
    </p:spTree>
    <p:extLst>
      <p:ext uri="{BB962C8B-B14F-4D97-AF65-F5344CB8AC3E}">
        <p14:creationId xmlns:p14="http://schemas.microsoft.com/office/powerpoint/2010/main" val="221797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1164491516"/>
              </p:ext>
            </p:extLst>
          </p:nvPr>
        </p:nvGraphicFramePr>
        <p:xfrm>
          <a:off x="467544" y="980728"/>
          <a:ext cx="807524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19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5" name="Symbol zastępczy zawartości 4"/>
          <p:cNvGraphicFramePr>
            <a:graphicFrameLocks noGrp="1"/>
          </p:cNvGraphicFramePr>
          <p:nvPr>
            <p:ph sz="quarter" idx="1"/>
            <p:extLst>
              <p:ext uri="{D42A27DB-BD31-4B8C-83A1-F6EECF244321}">
                <p14:modId xmlns:p14="http://schemas.microsoft.com/office/powerpoint/2010/main" val="496933060"/>
              </p:ext>
            </p:extLst>
          </p:nvPr>
        </p:nvGraphicFramePr>
        <p:xfrm>
          <a:off x="0" y="0"/>
          <a:ext cx="9143999" cy="7045526"/>
        </p:xfrm>
        <a:graphic>
          <a:graphicData uri="http://schemas.openxmlformats.org/drawingml/2006/table">
            <a:tbl>
              <a:tblPr firstRow="1" firstCol="1" bandRow="1"/>
              <a:tblGrid>
                <a:gridCol w="3001570"/>
                <a:gridCol w="3001570"/>
                <a:gridCol w="3140859"/>
              </a:tblGrid>
              <a:tr h="197144">
                <a:tc gridSpan="3">
                  <a:txBody>
                    <a:bodyPr/>
                    <a:lstStyle/>
                    <a:p>
                      <a:pPr indent="323850" algn="ctr">
                        <a:lnSpc>
                          <a:spcPct val="115000"/>
                        </a:lnSpc>
                        <a:spcBef>
                          <a:spcPts val="600"/>
                        </a:spcBef>
                        <a:spcAft>
                          <a:spcPts val="600"/>
                        </a:spcAft>
                      </a:pPr>
                      <a:r>
                        <a:rPr lang="pl-PL" sz="1400" b="1" dirty="0">
                          <a:effectLst/>
                          <a:latin typeface="Arial"/>
                          <a:ea typeface="Calibri"/>
                          <a:cs typeface="Times New Roman"/>
                        </a:rPr>
                        <a:t>CELE STRATEGICZNE</a:t>
                      </a:r>
                      <a:endParaRPr lang="pl-PL" sz="1400" dirty="0">
                        <a:effectLst/>
                        <a:latin typeface="Calibri"/>
                        <a:ea typeface="Calibri"/>
                        <a:cs typeface="Times New Roman"/>
                      </a:endParaRPr>
                    </a:p>
                  </a:txBody>
                  <a:tcPr marL="48539" marR="48539"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c hMerge="1">
                  <a:txBody>
                    <a:bodyPr/>
                    <a:lstStyle/>
                    <a:p>
                      <a:endParaRPr lang="pl-PL"/>
                    </a:p>
                  </a:txBody>
                  <a:tcPr/>
                </a:tc>
                <a:tc hMerge="1">
                  <a:txBody>
                    <a:bodyPr/>
                    <a:lstStyle/>
                    <a:p>
                      <a:endParaRPr lang="pl-PL"/>
                    </a:p>
                  </a:txBody>
                  <a:tcPr/>
                </a:tc>
              </a:tr>
              <a:tr h="879380">
                <a:tc>
                  <a:txBody>
                    <a:bodyPr/>
                    <a:lstStyle/>
                    <a:p>
                      <a:pPr indent="323850" algn="ctr">
                        <a:lnSpc>
                          <a:spcPct val="115000"/>
                        </a:lnSpc>
                        <a:spcBef>
                          <a:spcPts val="600"/>
                        </a:spcBef>
                        <a:spcAft>
                          <a:spcPts val="0"/>
                        </a:spcAft>
                      </a:pPr>
                      <a:r>
                        <a:rPr lang="pl-PL" sz="1400" b="1">
                          <a:effectLst/>
                          <a:latin typeface="Arial"/>
                          <a:ea typeface="Calibri"/>
                          <a:cs typeface="Times New Roman"/>
                        </a:rPr>
                        <a:t>1. Atrakcyjna i bezpieczna przestrzeń oraz czyste środowisko naturalne </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c>
                  <a:txBody>
                    <a:bodyPr/>
                    <a:lstStyle/>
                    <a:p>
                      <a:pPr indent="323850" algn="ctr">
                        <a:lnSpc>
                          <a:spcPct val="115000"/>
                        </a:lnSpc>
                        <a:spcBef>
                          <a:spcPts val="600"/>
                        </a:spcBef>
                        <a:spcAft>
                          <a:spcPts val="0"/>
                        </a:spcAft>
                      </a:pPr>
                      <a:r>
                        <a:rPr lang="pl-PL" sz="1400" b="1">
                          <a:effectLst/>
                          <a:latin typeface="Arial"/>
                          <a:ea typeface="Calibri"/>
                          <a:cs typeface="Times New Roman"/>
                        </a:rPr>
                        <a:t>2. Aktywni mieszkańcy korzystający  z wysokiej jakości usług publicznych </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c>
                  <a:txBody>
                    <a:bodyPr/>
                    <a:lstStyle/>
                    <a:p>
                      <a:pPr indent="323850" algn="ctr">
                        <a:lnSpc>
                          <a:spcPct val="115000"/>
                        </a:lnSpc>
                        <a:spcBef>
                          <a:spcPts val="600"/>
                        </a:spcBef>
                        <a:spcAft>
                          <a:spcPts val="0"/>
                        </a:spcAft>
                      </a:pPr>
                      <a:r>
                        <a:rPr lang="pl-PL" sz="1400" b="1">
                          <a:effectLst/>
                          <a:latin typeface="Arial"/>
                          <a:ea typeface="Calibri"/>
                          <a:cs typeface="Times New Roman"/>
                        </a:rPr>
                        <a:t>3. Lepiej funkcjonująca lokalna gospodarka oparta na zasobach środowiska oraz nowoczesna </a:t>
                      </a:r>
                      <a:br>
                        <a:rPr lang="pl-PL" sz="1400" b="1">
                          <a:effectLst/>
                          <a:latin typeface="Arial"/>
                          <a:ea typeface="Calibri"/>
                          <a:cs typeface="Times New Roman"/>
                        </a:rPr>
                      </a:br>
                      <a:r>
                        <a:rPr lang="pl-PL" sz="1400" b="1">
                          <a:effectLst/>
                          <a:latin typeface="Arial"/>
                          <a:ea typeface="Calibri"/>
                          <a:cs typeface="Times New Roman"/>
                        </a:rPr>
                        <a:t>i sprawna administracja publiczna</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r>
              <a:tr h="383718">
                <a:tc>
                  <a:txBody>
                    <a:bodyPr/>
                    <a:lstStyle/>
                    <a:p>
                      <a:pPr indent="323850" algn="ctr">
                        <a:lnSpc>
                          <a:spcPct val="115000"/>
                        </a:lnSpc>
                        <a:spcBef>
                          <a:spcPts val="600"/>
                        </a:spcBef>
                        <a:spcAft>
                          <a:spcPts val="0"/>
                        </a:spcAft>
                      </a:pPr>
                      <a:r>
                        <a:rPr lang="pl-PL" sz="1400" b="1">
                          <a:solidFill>
                            <a:srgbClr val="D2610C"/>
                          </a:solidFill>
                          <a:effectLst/>
                          <a:latin typeface="Arial"/>
                          <a:ea typeface="Calibri"/>
                          <a:cs typeface="Times New Roman"/>
                        </a:rPr>
                        <a:t>środowisko i przestrzeń</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c>
                  <a:txBody>
                    <a:bodyPr/>
                    <a:lstStyle/>
                    <a:p>
                      <a:pPr indent="323850" algn="ctr">
                        <a:lnSpc>
                          <a:spcPct val="115000"/>
                        </a:lnSpc>
                        <a:spcBef>
                          <a:spcPts val="600"/>
                        </a:spcBef>
                        <a:spcAft>
                          <a:spcPts val="0"/>
                        </a:spcAft>
                      </a:pPr>
                      <a:r>
                        <a:rPr lang="pl-PL" sz="1400" b="1">
                          <a:solidFill>
                            <a:srgbClr val="D2610C"/>
                          </a:solidFill>
                          <a:effectLst/>
                          <a:latin typeface="Arial"/>
                          <a:ea typeface="Calibri"/>
                          <a:cs typeface="Times New Roman"/>
                        </a:rPr>
                        <a:t>społeczeństwo</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c>
                  <a:txBody>
                    <a:bodyPr/>
                    <a:lstStyle/>
                    <a:p>
                      <a:pPr indent="323850" algn="ctr">
                        <a:lnSpc>
                          <a:spcPct val="115000"/>
                        </a:lnSpc>
                        <a:spcBef>
                          <a:spcPts val="600"/>
                        </a:spcBef>
                        <a:spcAft>
                          <a:spcPts val="0"/>
                        </a:spcAft>
                      </a:pPr>
                      <a:r>
                        <a:rPr lang="pl-PL" sz="1400" b="1">
                          <a:solidFill>
                            <a:srgbClr val="D2610C"/>
                          </a:solidFill>
                          <a:effectLst/>
                          <a:latin typeface="Arial"/>
                          <a:ea typeface="Calibri"/>
                          <a:cs typeface="Times New Roman"/>
                        </a:rPr>
                        <a:t>gospodarka i administracja</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DC5C2"/>
                    </a:solidFill>
                  </a:tcPr>
                </a:tc>
              </a:tr>
              <a:tr h="297648">
                <a:tc gridSpan="3">
                  <a:txBody>
                    <a:bodyPr/>
                    <a:lstStyle/>
                    <a:p>
                      <a:pPr indent="323850" algn="ctr">
                        <a:lnSpc>
                          <a:spcPct val="115000"/>
                        </a:lnSpc>
                        <a:spcBef>
                          <a:spcPts val="600"/>
                        </a:spcBef>
                        <a:spcAft>
                          <a:spcPts val="600"/>
                        </a:spcAft>
                      </a:pPr>
                      <a:r>
                        <a:rPr lang="pl-PL" sz="1400" b="1">
                          <a:effectLst/>
                          <a:latin typeface="Arial"/>
                          <a:ea typeface="Calibri"/>
                          <a:cs typeface="Times New Roman"/>
                        </a:rPr>
                        <a:t>CELE OPERACYJNE</a:t>
                      </a:r>
                      <a:endParaRPr lang="pl-PL" sz="1400">
                        <a:effectLst/>
                        <a:latin typeface="Calibri"/>
                        <a:ea typeface="Calibri"/>
                        <a:cs typeface="Times New Roman"/>
                      </a:endParaRPr>
                    </a:p>
                  </a:txBody>
                  <a:tcPr marL="48539" marR="48539"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hMerge="1">
                  <a:txBody>
                    <a:bodyPr/>
                    <a:lstStyle/>
                    <a:p>
                      <a:endParaRPr lang="pl-PL"/>
                    </a:p>
                  </a:txBody>
                  <a:tcPr/>
                </a:tc>
                <a:tc hMerge="1">
                  <a:txBody>
                    <a:bodyPr/>
                    <a:lstStyle/>
                    <a:p>
                      <a:endParaRPr lang="pl-PL"/>
                    </a:p>
                  </a:txBody>
                  <a:tcPr/>
                </a:tc>
              </a:tr>
              <a:tr h="959297">
                <a:tc>
                  <a:txBody>
                    <a:bodyPr/>
                    <a:lstStyle/>
                    <a:p>
                      <a:pPr indent="323850" algn="ctr">
                        <a:lnSpc>
                          <a:spcPct val="115000"/>
                        </a:lnSpc>
                        <a:spcBef>
                          <a:spcPts val="600"/>
                        </a:spcBef>
                        <a:spcAft>
                          <a:spcPts val="0"/>
                        </a:spcAft>
                      </a:pPr>
                      <a:r>
                        <a:rPr lang="pl-PL" sz="1400" dirty="0">
                          <a:effectLst/>
                          <a:latin typeface="Arial"/>
                          <a:ea typeface="Calibri"/>
                          <a:cs typeface="Times New Roman"/>
                        </a:rPr>
                        <a:t>1.1 Poprawa dostępności, atrakcyjności i estetyki przestrzeni publicznej</a:t>
                      </a:r>
                      <a:endParaRPr lang="pl-PL" sz="1400" dirty="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2.1. Rozwój integracji społecznej i aktywności mieszkańców</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3.1. Rozwój lokalnej przedsiębiorczości oraz rozbudowa infrastruktury poprawiającej atrakcyjność inwestycyjną gminy</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r>
              <a:tr h="767437">
                <a:tc>
                  <a:txBody>
                    <a:bodyPr/>
                    <a:lstStyle/>
                    <a:p>
                      <a:pPr indent="323850" algn="ctr">
                        <a:lnSpc>
                          <a:spcPct val="115000"/>
                        </a:lnSpc>
                        <a:spcBef>
                          <a:spcPts val="600"/>
                        </a:spcBef>
                        <a:spcAft>
                          <a:spcPts val="0"/>
                        </a:spcAft>
                      </a:pPr>
                      <a:r>
                        <a:rPr lang="pl-PL" sz="1400">
                          <a:effectLst/>
                          <a:latin typeface="Arial"/>
                          <a:ea typeface="Calibri"/>
                          <a:cs typeface="Times New Roman"/>
                        </a:rPr>
                        <a:t>1.2. Poprawa dostępności komunikacyjnej oraz stanu i bezpieczeństwa infrastruktury drogowej</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2.2. Rozwój usług zdrowia, pomocy społecznej i mieszkalnictwa komunalnego</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3.2. Wsparcie rozwoju nowoczesnego rolnictwa </a:t>
                      </a:r>
                      <a:endParaRPr lang="pl-PL" sz="1400" dirty="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r>
              <a:tr h="767437">
                <a:tc>
                  <a:txBody>
                    <a:bodyPr/>
                    <a:lstStyle/>
                    <a:p>
                      <a:pPr indent="323850" algn="ctr">
                        <a:lnSpc>
                          <a:spcPct val="115000"/>
                        </a:lnSpc>
                        <a:spcBef>
                          <a:spcPts val="600"/>
                        </a:spcBef>
                        <a:spcAft>
                          <a:spcPts val="0"/>
                        </a:spcAft>
                      </a:pPr>
                      <a:r>
                        <a:rPr lang="pl-PL" sz="1400">
                          <a:effectLst/>
                          <a:latin typeface="Arial"/>
                          <a:ea typeface="Calibri"/>
                          <a:cs typeface="Times New Roman"/>
                        </a:rPr>
                        <a:t>1.3. Rozwój infrastruktury poprawiającej stan ochrony środowiska</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2.3. Zwiększenie  dostępności i jakości edukacji oraz opieki nad dziećmi</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3.3. Rozwój turystyki w oparciu o potencjał kulturowy </a:t>
                      </a:r>
                      <a:br>
                        <a:rPr lang="pl-PL" sz="1400">
                          <a:effectLst/>
                          <a:latin typeface="Arial"/>
                          <a:ea typeface="Calibri"/>
                          <a:cs typeface="Times New Roman"/>
                        </a:rPr>
                      </a:br>
                      <a:r>
                        <a:rPr lang="pl-PL" sz="1400">
                          <a:effectLst/>
                          <a:latin typeface="Arial"/>
                          <a:ea typeface="Calibri"/>
                          <a:cs typeface="Times New Roman"/>
                        </a:rPr>
                        <a:t>i przyrodniczy oraz istniejącą infrastrukturę</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r>
              <a:tr h="1343015">
                <a:tc>
                  <a:txBody>
                    <a:bodyPr/>
                    <a:lstStyle/>
                    <a:p>
                      <a:pPr indent="323850" algn="ctr">
                        <a:lnSpc>
                          <a:spcPct val="115000"/>
                        </a:lnSpc>
                        <a:spcBef>
                          <a:spcPts val="600"/>
                        </a:spcBef>
                        <a:spcAft>
                          <a:spcPts val="0"/>
                        </a:spcAft>
                      </a:pPr>
                      <a:r>
                        <a:rPr lang="pl-PL" sz="1400">
                          <a:effectLst/>
                          <a:latin typeface="Arial"/>
                          <a:ea typeface="Calibri"/>
                          <a:cs typeface="Times New Roman"/>
                        </a:rPr>
                        <a:t>1.4. Wzrost bezpieczeństwa energetycznego gminy i efektywności energetycznej oraz promocja postaw ekologicznych </a:t>
                      </a:r>
                      <a:br>
                        <a:rPr lang="pl-PL" sz="1400">
                          <a:effectLst/>
                          <a:latin typeface="Arial"/>
                          <a:ea typeface="Calibri"/>
                          <a:cs typeface="Times New Roman"/>
                        </a:rPr>
                      </a:br>
                      <a:r>
                        <a:rPr lang="pl-PL" sz="1400">
                          <a:effectLst/>
                          <a:latin typeface="Arial"/>
                          <a:ea typeface="Calibri"/>
                          <a:cs typeface="Times New Roman"/>
                        </a:rPr>
                        <a:t>wśród mieszkańców</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2.4. Wzrost dostępu do usług kultury, sportu </a:t>
                      </a:r>
                      <a:br>
                        <a:rPr lang="pl-PL" sz="1400" dirty="0">
                          <a:effectLst/>
                          <a:latin typeface="Arial"/>
                          <a:ea typeface="Calibri"/>
                          <a:cs typeface="Times New Roman"/>
                        </a:rPr>
                      </a:br>
                      <a:r>
                        <a:rPr lang="pl-PL" sz="1400" dirty="0">
                          <a:effectLst/>
                          <a:latin typeface="Arial"/>
                          <a:ea typeface="Calibri"/>
                          <a:cs typeface="Times New Roman"/>
                        </a:rPr>
                        <a:t>i rekreacji</a:t>
                      </a:r>
                      <a:endParaRPr lang="pl-PL" sz="1400" dirty="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3.4. Rozwój cyfryzacji administracji publicznej i e-usług dla społeczeństwa</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r>
              <a:tr h="865768">
                <a:tc>
                  <a:txBody>
                    <a:bodyPr/>
                    <a:lstStyle/>
                    <a:p>
                      <a:pPr indent="323850" algn="ctr">
                        <a:lnSpc>
                          <a:spcPct val="115000"/>
                        </a:lnSpc>
                        <a:spcBef>
                          <a:spcPts val="600"/>
                        </a:spcBef>
                        <a:spcAft>
                          <a:spcPts val="0"/>
                        </a:spcAft>
                      </a:pPr>
                      <a:r>
                        <a:rPr lang="pl-PL" sz="1400">
                          <a:effectLst/>
                          <a:latin typeface="Arial"/>
                          <a:ea typeface="Calibri"/>
                          <a:cs typeface="Times New Roman"/>
                        </a:rPr>
                        <a:t> </a:t>
                      </a:r>
                      <a:endParaRPr lang="pl-PL" sz="1400">
                        <a:effectLst/>
                        <a:latin typeface="Calibri"/>
                        <a:ea typeface="Calibri"/>
                        <a:cs typeface="Times New Roman"/>
                      </a:endParaRPr>
                    </a:p>
                  </a:txBody>
                  <a:tcPr marL="48539" marR="48539" marT="0" marB="0" anchor="ctr">
                    <a:lnL>
                      <a:no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2.5. Wysoki poziom bezpieczeństwa publicznego</a:t>
                      </a:r>
                      <a:endParaRPr lang="pl-PL" sz="140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EDEF6"/>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 </a:t>
                      </a:r>
                      <a:endParaRPr lang="pl-PL" sz="1400" dirty="0">
                        <a:effectLst/>
                        <a:latin typeface="Calibri"/>
                        <a:ea typeface="Calibri"/>
                        <a:cs typeface="Times New Roman"/>
                      </a:endParaRPr>
                    </a:p>
                  </a:txBody>
                  <a:tcPr marL="48539" marR="48539" marT="0" marB="0" anchor="ctr">
                    <a:lnL w="12700" cap="flat" cmpd="sng" algn="ctr">
                      <a:solidFill>
                        <a:srgbClr val="002060"/>
                      </a:solidFill>
                      <a:prstDash val="solid"/>
                      <a:round/>
                      <a:headEnd type="none" w="med" len="med"/>
                      <a:tailEnd type="none" w="med" len="med"/>
                    </a:lnL>
                    <a:lnR>
                      <a:noFill/>
                    </a:lnR>
                    <a:lnT w="12700" cap="flat" cmpd="sng" algn="ctr">
                      <a:solidFill>
                        <a:srgbClr val="00206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092215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4140389353"/>
              </p:ext>
            </p:extLst>
          </p:nvPr>
        </p:nvGraphicFramePr>
        <p:xfrm>
          <a:off x="179512" y="116632"/>
          <a:ext cx="856895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938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B467D0-6AE8-4942-B5AB-8D84880E6F03}"/>
                                            </p:graphicEl>
                                          </p:spTgt>
                                        </p:tgtEl>
                                        <p:attrNameLst>
                                          <p:attrName>style.visibility</p:attrName>
                                        </p:attrNameLst>
                                      </p:cBhvr>
                                      <p:to>
                                        <p:strVal val="visible"/>
                                      </p:to>
                                    </p:set>
                                    <p:anim calcmode="lin" valueType="num">
                                      <p:cBhvr additive="base">
                                        <p:cTn id="7" dur="500" fill="hold"/>
                                        <p:tgtEl>
                                          <p:spTgt spid="4">
                                            <p:graphicEl>
                                              <a:dgm id="{47B467D0-6AE8-4942-B5AB-8D84880E6F0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B467D0-6AE8-4942-B5AB-8D84880E6F0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2DD8FBE-A6C8-4070-9F9D-45B2A4052CA6}"/>
                                            </p:graphicEl>
                                          </p:spTgt>
                                        </p:tgtEl>
                                        <p:attrNameLst>
                                          <p:attrName>style.visibility</p:attrName>
                                        </p:attrNameLst>
                                      </p:cBhvr>
                                      <p:to>
                                        <p:strVal val="visible"/>
                                      </p:to>
                                    </p:set>
                                    <p:anim calcmode="lin" valueType="num">
                                      <p:cBhvr additive="base">
                                        <p:cTn id="13" dur="500" fill="hold"/>
                                        <p:tgtEl>
                                          <p:spTgt spid="4">
                                            <p:graphicEl>
                                              <a:dgm id="{C2DD8FBE-A6C8-4070-9F9D-45B2A4052CA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2DD8FBE-A6C8-4070-9F9D-45B2A4052CA6}"/>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704449BE-B4BF-4825-8F0E-D2D7FB4BF092}"/>
                                            </p:graphicEl>
                                          </p:spTgt>
                                        </p:tgtEl>
                                        <p:attrNameLst>
                                          <p:attrName>style.visibility</p:attrName>
                                        </p:attrNameLst>
                                      </p:cBhvr>
                                      <p:to>
                                        <p:strVal val="visible"/>
                                      </p:to>
                                    </p:set>
                                    <p:anim calcmode="lin" valueType="num">
                                      <p:cBhvr additive="base">
                                        <p:cTn id="17" dur="500" fill="hold"/>
                                        <p:tgtEl>
                                          <p:spTgt spid="4">
                                            <p:graphicEl>
                                              <a:dgm id="{704449BE-B4BF-4825-8F0E-D2D7FB4BF09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04449BE-B4BF-4825-8F0E-D2D7FB4BF09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013D8A72-ADD5-4A2A-983F-E682E01B8E71}"/>
                                            </p:graphicEl>
                                          </p:spTgt>
                                        </p:tgtEl>
                                        <p:attrNameLst>
                                          <p:attrName>style.visibility</p:attrName>
                                        </p:attrNameLst>
                                      </p:cBhvr>
                                      <p:to>
                                        <p:strVal val="visible"/>
                                      </p:to>
                                    </p:set>
                                    <p:anim calcmode="lin" valueType="num">
                                      <p:cBhvr additive="base">
                                        <p:cTn id="23" dur="500" fill="hold"/>
                                        <p:tgtEl>
                                          <p:spTgt spid="4">
                                            <p:graphicEl>
                                              <a:dgm id="{013D8A72-ADD5-4A2A-983F-E682E01B8E7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013D8A72-ADD5-4A2A-983F-E682E01B8E7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31E7693D-6BA2-427B-B5C5-530144F7B6A8}"/>
                                            </p:graphicEl>
                                          </p:spTgt>
                                        </p:tgtEl>
                                        <p:attrNameLst>
                                          <p:attrName>style.visibility</p:attrName>
                                        </p:attrNameLst>
                                      </p:cBhvr>
                                      <p:to>
                                        <p:strVal val="visible"/>
                                      </p:to>
                                    </p:set>
                                    <p:anim calcmode="lin" valueType="num">
                                      <p:cBhvr additive="base">
                                        <p:cTn id="27" dur="500" fill="hold"/>
                                        <p:tgtEl>
                                          <p:spTgt spid="4">
                                            <p:graphicEl>
                                              <a:dgm id="{31E7693D-6BA2-427B-B5C5-530144F7B6A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31E7693D-6BA2-427B-B5C5-530144F7B6A8}"/>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C70321DD-D664-4C8D-B143-5F7679139C0F}"/>
                                            </p:graphicEl>
                                          </p:spTgt>
                                        </p:tgtEl>
                                        <p:attrNameLst>
                                          <p:attrName>style.visibility</p:attrName>
                                        </p:attrNameLst>
                                      </p:cBhvr>
                                      <p:to>
                                        <p:strVal val="visible"/>
                                      </p:to>
                                    </p:set>
                                    <p:anim calcmode="lin" valueType="num">
                                      <p:cBhvr additive="base">
                                        <p:cTn id="33" dur="500" fill="hold"/>
                                        <p:tgtEl>
                                          <p:spTgt spid="4">
                                            <p:graphicEl>
                                              <a:dgm id="{C70321DD-D664-4C8D-B143-5F7679139C0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C70321DD-D664-4C8D-B143-5F7679139C0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E5B9FCA2-56BC-4D45-BEEF-ABD7160D566A}"/>
                                            </p:graphicEl>
                                          </p:spTgt>
                                        </p:tgtEl>
                                        <p:attrNameLst>
                                          <p:attrName>style.visibility</p:attrName>
                                        </p:attrNameLst>
                                      </p:cBhvr>
                                      <p:to>
                                        <p:strVal val="visible"/>
                                      </p:to>
                                    </p:set>
                                    <p:anim calcmode="lin" valueType="num">
                                      <p:cBhvr additive="base">
                                        <p:cTn id="37" dur="500" fill="hold"/>
                                        <p:tgtEl>
                                          <p:spTgt spid="4">
                                            <p:graphicEl>
                                              <a:dgm id="{E5B9FCA2-56BC-4D45-BEEF-ABD7160D566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E5B9FCA2-56BC-4D45-BEEF-ABD7160D566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447C6DF0-A7DF-4C89-AC63-F75AF1C1283A}"/>
                                            </p:graphicEl>
                                          </p:spTgt>
                                        </p:tgtEl>
                                        <p:attrNameLst>
                                          <p:attrName>style.visibility</p:attrName>
                                        </p:attrNameLst>
                                      </p:cBhvr>
                                      <p:to>
                                        <p:strVal val="visible"/>
                                      </p:to>
                                    </p:set>
                                    <p:anim calcmode="lin" valueType="num">
                                      <p:cBhvr additive="base">
                                        <p:cTn id="43" dur="500" fill="hold"/>
                                        <p:tgtEl>
                                          <p:spTgt spid="4">
                                            <p:graphicEl>
                                              <a:dgm id="{447C6DF0-A7DF-4C89-AC63-F75AF1C1283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447C6DF0-A7DF-4C89-AC63-F75AF1C1283A}"/>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F60DD74F-7759-4F80-9214-63B4353074FB}"/>
                                            </p:graphicEl>
                                          </p:spTgt>
                                        </p:tgtEl>
                                        <p:attrNameLst>
                                          <p:attrName>style.visibility</p:attrName>
                                        </p:attrNameLst>
                                      </p:cBhvr>
                                      <p:to>
                                        <p:strVal val="visible"/>
                                      </p:to>
                                    </p:set>
                                    <p:anim calcmode="lin" valueType="num">
                                      <p:cBhvr additive="base">
                                        <p:cTn id="47" dur="500" fill="hold"/>
                                        <p:tgtEl>
                                          <p:spTgt spid="4">
                                            <p:graphicEl>
                                              <a:dgm id="{F60DD74F-7759-4F80-9214-63B4353074F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F60DD74F-7759-4F80-9214-63B4353074F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2987951513"/>
              </p:ext>
            </p:extLst>
          </p:nvPr>
        </p:nvGraphicFramePr>
        <p:xfrm>
          <a:off x="107504" y="116632"/>
          <a:ext cx="856895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026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B467D0-6AE8-4942-B5AB-8D84880E6F03}"/>
                                            </p:graphicEl>
                                          </p:spTgt>
                                        </p:tgtEl>
                                        <p:attrNameLst>
                                          <p:attrName>style.visibility</p:attrName>
                                        </p:attrNameLst>
                                      </p:cBhvr>
                                      <p:to>
                                        <p:strVal val="visible"/>
                                      </p:to>
                                    </p:set>
                                    <p:anim calcmode="lin" valueType="num">
                                      <p:cBhvr additive="base">
                                        <p:cTn id="7" dur="500" fill="hold"/>
                                        <p:tgtEl>
                                          <p:spTgt spid="4">
                                            <p:graphicEl>
                                              <a:dgm id="{47B467D0-6AE8-4942-B5AB-8D84880E6F0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B467D0-6AE8-4942-B5AB-8D84880E6F0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2DD8FBE-A6C8-4070-9F9D-45B2A4052CA6}"/>
                                            </p:graphicEl>
                                          </p:spTgt>
                                        </p:tgtEl>
                                        <p:attrNameLst>
                                          <p:attrName>style.visibility</p:attrName>
                                        </p:attrNameLst>
                                      </p:cBhvr>
                                      <p:to>
                                        <p:strVal val="visible"/>
                                      </p:to>
                                    </p:set>
                                    <p:anim calcmode="lin" valueType="num">
                                      <p:cBhvr additive="base">
                                        <p:cTn id="13" dur="500" fill="hold"/>
                                        <p:tgtEl>
                                          <p:spTgt spid="4">
                                            <p:graphicEl>
                                              <a:dgm id="{C2DD8FBE-A6C8-4070-9F9D-45B2A4052CA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2DD8FBE-A6C8-4070-9F9D-45B2A4052CA6}"/>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704449BE-B4BF-4825-8F0E-D2D7FB4BF092}"/>
                                            </p:graphicEl>
                                          </p:spTgt>
                                        </p:tgtEl>
                                        <p:attrNameLst>
                                          <p:attrName>style.visibility</p:attrName>
                                        </p:attrNameLst>
                                      </p:cBhvr>
                                      <p:to>
                                        <p:strVal val="visible"/>
                                      </p:to>
                                    </p:set>
                                    <p:anim calcmode="lin" valueType="num">
                                      <p:cBhvr additive="base">
                                        <p:cTn id="17" dur="500" fill="hold"/>
                                        <p:tgtEl>
                                          <p:spTgt spid="4">
                                            <p:graphicEl>
                                              <a:dgm id="{704449BE-B4BF-4825-8F0E-D2D7FB4BF09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04449BE-B4BF-4825-8F0E-D2D7FB4BF09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013D8A72-ADD5-4A2A-983F-E682E01B8E71}"/>
                                            </p:graphicEl>
                                          </p:spTgt>
                                        </p:tgtEl>
                                        <p:attrNameLst>
                                          <p:attrName>style.visibility</p:attrName>
                                        </p:attrNameLst>
                                      </p:cBhvr>
                                      <p:to>
                                        <p:strVal val="visible"/>
                                      </p:to>
                                    </p:set>
                                    <p:anim calcmode="lin" valueType="num">
                                      <p:cBhvr additive="base">
                                        <p:cTn id="23" dur="500" fill="hold"/>
                                        <p:tgtEl>
                                          <p:spTgt spid="4">
                                            <p:graphicEl>
                                              <a:dgm id="{013D8A72-ADD5-4A2A-983F-E682E01B8E7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013D8A72-ADD5-4A2A-983F-E682E01B8E7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31E7693D-6BA2-427B-B5C5-530144F7B6A8}"/>
                                            </p:graphicEl>
                                          </p:spTgt>
                                        </p:tgtEl>
                                        <p:attrNameLst>
                                          <p:attrName>style.visibility</p:attrName>
                                        </p:attrNameLst>
                                      </p:cBhvr>
                                      <p:to>
                                        <p:strVal val="visible"/>
                                      </p:to>
                                    </p:set>
                                    <p:anim calcmode="lin" valueType="num">
                                      <p:cBhvr additive="base">
                                        <p:cTn id="27" dur="500" fill="hold"/>
                                        <p:tgtEl>
                                          <p:spTgt spid="4">
                                            <p:graphicEl>
                                              <a:dgm id="{31E7693D-6BA2-427B-B5C5-530144F7B6A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31E7693D-6BA2-427B-B5C5-530144F7B6A8}"/>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C70321DD-D664-4C8D-B143-5F7679139C0F}"/>
                                            </p:graphicEl>
                                          </p:spTgt>
                                        </p:tgtEl>
                                        <p:attrNameLst>
                                          <p:attrName>style.visibility</p:attrName>
                                        </p:attrNameLst>
                                      </p:cBhvr>
                                      <p:to>
                                        <p:strVal val="visible"/>
                                      </p:to>
                                    </p:set>
                                    <p:anim calcmode="lin" valueType="num">
                                      <p:cBhvr additive="base">
                                        <p:cTn id="33" dur="500" fill="hold"/>
                                        <p:tgtEl>
                                          <p:spTgt spid="4">
                                            <p:graphicEl>
                                              <a:dgm id="{C70321DD-D664-4C8D-B143-5F7679139C0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C70321DD-D664-4C8D-B143-5F7679139C0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E5B9FCA2-56BC-4D45-BEEF-ABD7160D566A}"/>
                                            </p:graphicEl>
                                          </p:spTgt>
                                        </p:tgtEl>
                                        <p:attrNameLst>
                                          <p:attrName>style.visibility</p:attrName>
                                        </p:attrNameLst>
                                      </p:cBhvr>
                                      <p:to>
                                        <p:strVal val="visible"/>
                                      </p:to>
                                    </p:set>
                                    <p:anim calcmode="lin" valueType="num">
                                      <p:cBhvr additive="base">
                                        <p:cTn id="37" dur="500" fill="hold"/>
                                        <p:tgtEl>
                                          <p:spTgt spid="4">
                                            <p:graphicEl>
                                              <a:dgm id="{E5B9FCA2-56BC-4D45-BEEF-ABD7160D566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E5B9FCA2-56BC-4D45-BEEF-ABD7160D566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FA392D93-1AEC-4ECB-8942-7A37D82A0BB0}"/>
                                            </p:graphicEl>
                                          </p:spTgt>
                                        </p:tgtEl>
                                        <p:attrNameLst>
                                          <p:attrName>style.visibility</p:attrName>
                                        </p:attrNameLst>
                                      </p:cBhvr>
                                      <p:to>
                                        <p:strVal val="visible"/>
                                      </p:to>
                                    </p:set>
                                    <p:anim calcmode="lin" valueType="num">
                                      <p:cBhvr additive="base">
                                        <p:cTn id="43" dur="500" fill="hold"/>
                                        <p:tgtEl>
                                          <p:spTgt spid="4">
                                            <p:graphicEl>
                                              <a:dgm id="{FA392D93-1AEC-4ECB-8942-7A37D82A0BB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FA392D93-1AEC-4ECB-8942-7A37D82A0BB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BA3D0A8C-B9D2-4D1C-843A-897B2C9CB828}"/>
                                            </p:graphicEl>
                                          </p:spTgt>
                                        </p:tgtEl>
                                        <p:attrNameLst>
                                          <p:attrName>style.visibility</p:attrName>
                                        </p:attrNameLst>
                                      </p:cBhvr>
                                      <p:to>
                                        <p:strVal val="visible"/>
                                      </p:to>
                                    </p:set>
                                    <p:anim calcmode="lin" valueType="num">
                                      <p:cBhvr additive="base">
                                        <p:cTn id="47" dur="500" fill="hold"/>
                                        <p:tgtEl>
                                          <p:spTgt spid="4">
                                            <p:graphicEl>
                                              <a:dgm id="{BA3D0A8C-B9D2-4D1C-843A-897B2C9CB828}"/>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BA3D0A8C-B9D2-4D1C-843A-897B2C9CB828}"/>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AA496748-33EF-4D47-9191-0331D06A9E2F}"/>
                                            </p:graphicEl>
                                          </p:spTgt>
                                        </p:tgtEl>
                                        <p:attrNameLst>
                                          <p:attrName>style.visibility</p:attrName>
                                        </p:attrNameLst>
                                      </p:cBhvr>
                                      <p:to>
                                        <p:strVal val="visible"/>
                                      </p:to>
                                    </p:set>
                                    <p:anim calcmode="lin" valueType="num">
                                      <p:cBhvr additive="base">
                                        <p:cTn id="53" dur="500" fill="hold"/>
                                        <p:tgtEl>
                                          <p:spTgt spid="4">
                                            <p:graphicEl>
                                              <a:dgm id="{AA496748-33EF-4D47-9191-0331D06A9E2F}"/>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AA496748-33EF-4D47-9191-0331D06A9E2F}"/>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EE6CF0F2-7841-436C-8AF7-CA05D6049D79}"/>
                                            </p:graphicEl>
                                          </p:spTgt>
                                        </p:tgtEl>
                                        <p:attrNameLst>
                                          <p:attrName>style.visibility</p:attrName>
                                        </p:attrNameLst>
                                      </p:cBhvr>
                                      <p:to>
                                        <p:strVal val="visible"/>
                                      </p:to>
                                    </p:set>
                                    <p:anim calcmode="lin" valueType="num">
                                      <p:cBhvr additive="base">
                                        <p:cTn id="57" dur="500" fill="hold"/>
                                        <p:tgtEl>
                                          <p:spTgt spid="4">
                                            <p:graphicEl>
                                              <a:dgm id="{EE6CF0F2-7841-436C-8AF7-CA05D6049D7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EE6CF0F2-7841-436C-8AF7-CA05D6049D7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3506434604"/>
              </p:ext>
            </p:extLst>
          </p:nvPr>
        </p:nvGraphicFramePr>
        <p:xfrm>
          <a:off x="179512" y="116632"/>
          <a:ext cx="856895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86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B467D0-6AE8-4942-B5AB-8D84880E6F03}"/>
                                            </p:graphicEl>
                                          </p:spTgt>
                                        </p:tgtEl>
                                        <p:attrNameLst>
                                          <p:attrName>style.visibility</p:attrName>
                                        </p:attrNameLst>
                                      </p:cBhvr>
                                      <p:to>
                                        <p:strVal val="visible"/>
                                      </p:to>
                                    </p:set>
                                    <p:anim calcmode="lin" valueType="num">
                                      <p:cBhvr additive="base">
                                        <p:cTn id="7" dur="500" fill="hold"/>
                                        <p:tgtEl>
                                          <p:spTgt spid="4">
                                            <p:graphicEl>
                                              <a:dgm id="{47B467D0-6AE8-4942-B5AB-8D84880E6F0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B467D0-6AE8-4942-B5AB-8D84880E6F0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2DD8FBE-A6C8-4070-9F9D-45B2A4052CA6}"/>
                                            </p:graphicEl>
                                          </p:spTgt>
                                        </p:tgtEl>
                                        <p:attrNameLst>
                                          <p:attrName>style.visibility</p:attrName>
                                        </p:attrNameLst>
                                      </p:cBhvr>
                                      <p:to>
                                        <p:strVal val="visible"/>
                                      </p:to>
                                    </p:set>
                                    <p:anim calcmode="lin" valueType="num">
                                      <p:cBhvr additive="base">
                                        <p:cTn id="13" dur="500" fill="hold"/>
                                        <p:tgtEl>
                                          <p:spTgt spid="4">
                                            <p:graphicEl>
                                              <a:dgm id="{C2DD8FBE-A6C8-4070-9F9D-45B2A4052CA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2DD8FBE-A6C8-4070-9F9D-45B2A4052CA6}"/>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704449BE-B4BF-4825-8F0E-D2D7FB4BF092}"/>
                                            </p:graphicEl>
                                          </p:spTgt>
                                        </p:tgtEl>
                                        <p:attrNameLst>
                                          <p:attrName>style.visibility</p:attrName>
                                        </p:attrNameLst>
                                      </p:cBhvr>
                                      <p:to>
                                        <p:strVal val="visible"/>
                                      </p:to>
                                    </p:set>
                                    <p:anim calcmode="lin" valueType="num">
                                      <p:cBhvr additive="base">
                                        <p:cTn id="17" dur="500" fill="hold"/>
                                        <p:tgtEl>
                                          <p:spTgt spid="4">
                                            <p:graphicEl>
                                              <a:dgm id="{704449BE-B4BF-4825-8F0E-D2D7FB4BF09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04449BE-B4BF-4825-8F0E-D2D7FB4BF09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013D8A72-ADD5-4A2A-983F-E682E01B8E71}"/>
                                            </p:graphicEl>
                                          </p:spTgt>
                                        </p:tgtEl>
                                        <p:attrNameLst>
                                          <p:attrName>style.visibility</p:attrName>
                                        </p:attrNameLst>
                                      </p:cBhvr>
                                      <p:to>
                                        <p:strVal val="visible"/>
                                      </p:to>
                                    </p:set>
                                    <p:anim calcmode="lin" valueType="num">
                                      <p:cBhvr additive="base">
                                        <p:cTn id="23" dur="500" fill="hold"/>
                                        <p:tgtEl>
                                          <p:spTgt spid="4">
                                            <p:graphicEl>
                                              <a:dgm id="{013D8A72-ADD5-4A2A-983F-E682E01B8E7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013D8A72-ADD5-4A2A-983F-E682E01B8E7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31E7693D-6BA2-427B-B5C5-530144F7B6A8}"/>
                                            </p:graphicEl>
                                          </p:spTgt>
                                        </p:tgtEl>
                                        <p:attrNameLst>
                                          <p:attrName>style.visibility</p:attrName>
                                        </p:attrNameLst>
                                      </p:cBhvr>
                                      <p:to>
                                        <p:strVal val="visible"/>
                                      </p:to>
                                    </p:set>
                                    <p:anim calcmode="lin" valueType="num">
                                      <p:cBhvr additive="base">
                                        <p:cTn id="27" dur="500" fill="hold"/>
                                        <p:tgtEl>
                                          <p:spTgt spid="4">
                                            <p:graphicEl>
                                              <a:dgm id="{31E7693D-6BA2-427B-B5C5-530144F7B6A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31E7693D-6BA2-427B-B5C5-530144F7B6A8}"/>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C70321DD-D664-4C8D-B143-5F7679139C0F}"/>
                                            </p:graphicEl>
                                          </p:spTgt>
                                        </p:tgtEl>
                                        <p:attrNameLst>
                                          <p:attrName>style.visibility</p:attrName>
                                        </p:attrNameLst>
                                      </p:cBhvr>
                                      <p:to>
                                        <p:strVal val="visible"/>
                                      </p:to>
                                    </p:set>
                                    <p:anim calcmode="lin" valueType="num">
                                      <p:cBhvr additive="base">
                                        <p:cTn id="33" dur="500" fill="hold"/>
                                        <p:tgtEl>
                                          <p:spTgt spid="4">
                                            <p:graphicEl>
                                              <a:dgm id="{C70321DD-D664-4C8D-B143-5F7679139C0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C70321DD-D664-4C8D-B143-5F7679139C0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E5B9FCA2-56BC-4D45-BEEF-ABD7160D566A}"/>
                                            </p:graphicEl>
                                          </p:spTgt>
                                        </p:tgtEl>
                                        <p:attrNameLst>
                                          <p:attrName>style.visibility</p:attrName>
                                        </p:attrNameLst>
                                      </p:cBhvr>
                                      <p:to>
                                        <p:strVal val="visible"/>
                                      </p:to>
                                    </p:set>
                                    <p:anim calcmode="lin" valueType="num">
                                      <p:cBhvr additive="base">
                                        <p:cTn id="37" dur="500" fill="hold"/>
                                        <p:tgtEl>
                                          <p:spTgt spid="4">
                                            <p:graphicEl>
                                              <a:dgm id="{E5B9FCA2-56BC-4D45-BEEF-ABD7160D566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E5B9FCA2-56BC-4D45-BEEF-ABD7160D566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2A3C6983-2544-41FF-883E-7344BECD5E6F}"/>
                                            </p:graphicEl>
                                          </p:spTgt>
                                        </p:tgtEl>
                                        <p:attrNameLst>
                                          <p:attrName>style.visibility</p:attrName>
                                        </p:attrNameLst>
                                      </p:cBhvr>
                                      <p:to>
                                        <p:strVal val="visible"/>
                                      </p:to>
                                    </p:set>
                                    <p:anim calcmode="lin" valueType="num">
                                      <p:cBhvr additive="base">
                                        <p:cTn id="43" dur="500" fill="hold"/>
                                        <p:tgtEl>
                                          <p:spTgt spid="4">
                                            <p:graphicEl>
                                              <a:dgm id="{2A3C6983-2544-41FF-883E-7344BECD5E6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2A3C6983-2544-41FF-883E-7344BECD5E6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6AD1CE06-43FC-491A-93BF-70BC1ECC3CCF}"/>
                                            </p:graphicEl>
                                          </p:spTgt>
                                        </p:tgtEl>
                                        <p:attrNameLst>
                                          <p:attrName>style.visibility</p:attrName>
                                        </p:attrNameLst>
                                      </p:cBhvr>
                                      <p:to>
                                        <p:strVal val="visible"/>
                                      </p:to>
                                    </p:set>
                                    <p:anim calcmode="lin" valueType="num">
                                      <p:cBhvr additive="base">
                                        <p:cTn id="47" dur="500" fill="hold"/>
                                        <p:tgtEl>
                                          <p:spTgt spid="4">
                                            <p:graphicEl>
                                              <a:dgm id="{6AD1CE06-43FC-491A-93BF-70BC1ECC3CC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6AD1CE06-43FC-491A-93BF-70BC1ECC3CC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2648" y="188640"/>
            <a:ext cx="8153400" cy="990600"/>
          </a:xfrm>
        </p:spPr>
        <p:txBody>
          <a:bodyPr>
            <a:noAutofit/>
          </a:bodyPr>
          <a:lstStyle/>
          <a:p>
            <a:r>
              <a:rPr lang="pl-PL" sz="2400" b="1" dirty="0" smtClean="0"/>
              <a:t>Nowe uwarunkowania prawne: inna rola </a:t>
            </a:r>
            <a:br>
              <a:rPr lang="pl-PL" sz="2400" b="1" dirty="0" smtClean="0"/>
            </a:br>
            <a:r>
              <a:rPr lang="pl-PL" sz="2400" b="1" dirty="0" smtClean="0"/>
              <a:t>i znaczenie diagnozy</a:t>
            </a:r>
            <a:endParaRPr lang="pl-PL" sz="2400" b="1" dirty="0"/>
          </a:p>
        </p:txBody>
      </p:sp>
      <p:sp>
        <p:nvSpPr>
          <p:cNvPr id="5" name="Prostokąt 4"/>
          <p:cNvSpPr/>
          <p:nvPr/>
        </p:nvSpPr>
        <p:spPr>
          <a:xfrm>
            <a:off x="179512" y="1628800"/>
            <a:ext cx="5184576" cy="5047536"/>
          </a:xfrm>
          <a:prstGeom prst="rect">
            <a:avLst/>
          </a:prstGeom>
        </p:spPr>
        <p:txBody>
          <a:bodyPr wrap="square">
            <a:spAutoFit/>
          </a:bodyPr>
          <a:lstStyle/>
          <a:p>
            <a:pPr marL="285750" indent="-285750">
              <a:buFont typeface="Arial" panose="020B0604020202020204" pitchFamily="34" charset="0"/>
              <a:buChar char="•"/>
            </a:pPr>
            <a:r>
              <a:rPr lang="pl-PL" b="1" dirty="0" smtClean="0"/>
              <a:t>Diagnoza rozumiana jako stały proces </a:t>
            </a:r>
            <a:r>
              <a:rPr lang="pl-PL" dirty="0" smtClean="0"/>
              <a:t>oceny </a:t>
            </a:r>
            <a:r>
              <a:rPr lang="pl-PL" dirty="0"/>
              <a:t>sytuacji społecznej, ekonomicznej i </a:t>
            </a:r>
            <a:r>
              <a:rPr lang="pl-PL" dirty="0" smtClean="0"/>
              <a:t>przestrzennej gminy w ramach prowadzonej polityki rozwoju. </a:t>
            </a:r>
            <a:endParaRPr lang="pl-PL" dirty="0"/>
          </a:p>
          <a:p>
            <a:pPr marL="285750" indent="-285750">
              <a:buFont typeface="Arial" panose="020B0604020202020204" pitchFamily="34" charset="0"/>
              <a:buChar char="•"/>
            </a:pPr>
            <a:r>
              <a:rPr lang="pl-PL" dirty="0" smtClean="0"/>
              <a:t>Wnioski </a:t>
            </a:r>
            <a:r>
              <a:rPr lang="pl-PL" dirty="0"/>
              <a:t>z </a:t>
            </a:r>
            <a:r>
              <a:rPr lang="pl-PL" dirty="0" smtClean="0"/>
              <a:t>diagnozy: </a:t>
            </a:r>
            <a:endParaRPr lang="pl-PL" dirty="0"/>
          </a:p>
          <a:p>
            <a:pPr marL="742950" lvl="1" indent="-285750">
              <a:buFont typeface="Wingdings" panose="05000000000000000000" pitchFamily="2" charset="2"/>
              <a:buChar char="ü"/>
            </a:pPr>
            <a:r>
              <a:rPr lang="pl-PL" sz="1600" dirty="0" smtClean="0"/>
              <a:t>są </a:t>
            </a:r>
            <a:r>
              <a:rPr lang="pl-PL" sz="1600" b="1" dirty="0"/>
              <a:t>punktem wyjścia </a:t>
            </a:r>
            <a:r>
              <a:rPr lang="pl-PL" sz="1600" dirty="0"/>
              <a:t>do </a:t>
            </a:r>
            <a:r>
              <a:rPr lang="pl-PL" sz="1600" dirty="0" smtClean="0"/>
              <a:t>opracowania strategii </a:t>
            </a:r>
            <a:r>
              <a:rPr lang="pl-PL" sz="1600" dirty="0"/>
              <a:t>i </a:t>
            </a:r>
            <a:r>
              <a:rPr lang="pl-PL" sz="1600" dirty="0" smtClean="0"/>
              <a:t>innych programów </a:t>
            </a:r>
            <a:r>
              <a:rPr lang="pl-PL" sz="1600" dirty="0"/>
              <a:t>rozwoju,</a:t>
            </a:r>
          </a:p>
          <a:p>
            <a:pPr marL="742950" lvl="1" indent="-285750">
              <a:buFont typeface="Wingdings" panose="05000000000000000000" pitchFamily="2" charset="2"/>
              <a:buChar char="ü"/>
            </a:pPr>
            <a:r>
              <a:rPr lang="pl-PL" sz="1600" dirty="0" smtClean="0"/>
              <a:t>są </a:t>
            </a:r>
            <a:r>
              <a:rPr lang="pl-PL" sz="1600" b="1" dirty="0"/>
              <a:t>podstawą oceny </a:t>
            </a:r>
            <a:r>
              <a:rPr lang="pl-PL" sz="1600" dirty="0"/>
              <a:t>kolejnych etapów realizacji strategii i programów oraz ich aktualizacji, </a:t>
            </a:r>
          </a:p>
          <a:p>
            <a:pPr marL="742950" lvl="1" indent="-285750">
              <a:buFont typeface="Wingdings" panose="05000000000000000000" pitchFamily="2" charset="2"/>
              <a:buChar char="ü"/>
            </a:pPr>
            <a:r>
              <a:rPr lang="pl-PL" sz="1600" dirty="0" smtClean="0"/>
              <a:t>powinny </a:t>
            </a:r>
            <a:r>
              <a:rPr lang="pl-PL" sz="1600" dirty="0"/>
              <a:t>być podstawą </a:t>
            </a:r>
            <a:r>
              <a:rPr lang="pl-PL" sz="1600" dirty="0" smtClean="0"/>
              <a:t>do opracowania corocznych </a:t>
            </a:r>
            <a:r>
              <a:rPr lang="pl-PL" sz="1600" b="1" dirty="0"/>
              <a:t>raportów o stanie </a:t>
            </a:r>
            <a:r>
              <a:rPr lang="pl-PL" sz="1600" b="1" dirty="0" smtClean="0"/>
              <a:t>gminy</a:t>
            </a:r>
            <a:r>
              <a:rPr lang="pl-PL" sz="1600" dirty="0" smtClean="0"/>
              <a:t>,</a:t>
            </a:r>
            <a:endParaRPr lang="pl-PL" sz="1600" dirty="0"/>
          </a:p>
          <a:p>
            <a:pPr marL="742950" lvl="1" indent="-285750">
              <a:buFont typeface="Wingdings" panose="05000000000000000000" pitchFamily="2" charset="2"/>
              <a:buChar char="ü"/>
            </a:pPr>
            <a:r>
              <a:rPr lang="pl-PL" sz="1600" dirty="0" smtClean="0"/>
              <a:t>mają być również przydatne </a:t>
            </a:r>
            <a:r>
              <a:rPr lang="pl-PL" sz="1600" dirty="0"/>
              <a:t>do </a:t>
            </a:r>
            <a:r>
              <a:rPr lang="pl-PL" sz="1600" dirty="0" smtClean="0"/>
              <a:t>uzasadnienia i sporządzania </a:t>
            </a:r>
            <a:r>
              <a:rPr lang="pl-PL" sz="1600" dirty="0"/>
              <a:t>wniosków do różnych programów, funduszy itp</a:t>
            </a:r>
            <a:r>
              <a:rPr lang="pl-PL" sz="1600" dirty="0" smtClean="0"/>
              <a:t>.</a:t>
            </a:r>
          </a:p>
          <a:p>
            <a:r>
              <a:rPr lang="pl-PL" dirty="0" smtClean="0"/>
              <a:t>Diagnoza </a:t>
            </a:r>
            <a:r>
              <a:rPr lang="pl-PL" b="1" dirty="0"/>
              <a:t>NIE JEST częścią </a:t>
            </a:r>
            <a:r>
              <a:rPr lang="pl-PL" dirty="0" smtClean="0"/>
              <a:t>strategii, ale niezależnym dokumentem, który powinien być systematycznie aktualizowany i wykorzystywany w bieżącej pracy.</a:t>
            </a:r>
            <a:endParaRPr lang="pl-PL"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420888"/>
            <a:ext cx="2919983" cy="26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612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4" name="Tabela 3"/>
          <p:cNvGraphicFramePr>
            <a:graphicFrameLocks noGrp="1"/>
          </p:cNvGraphicFramePr>
          <p:nvPr>
            <p:extLst>
              <p:ext uri="{D42A27DB-BD31-4B8C-83A1-F6EECF244321}">
                <p14:modId xmlns:p14="http://schemas.microsoft.com/office/powerpoint/2010/main" val="1511126630"/>
              </p:ext>
            </p:extLst>
          </p:nvPr>
        </p:nvGraphicFramePr>
        <p:xfrm>
          <a:off x="107503" y="953199"/>
          <a:ext cx="8712968" cy="5020005"/>
        </p:xfrm>
        <a:graphic>
          <a:graphicData uri="http://schemas.openxmlformats.org/drawingml/2006/table">
            <a:tbl>
              <a:tblPr firstRow="1" firstCol="1" bandRow="1"/>
              <a:tblGrid>
                <a:gridCol w="4356484"/>
                <a:gridCol w="4356484"/>
              </a:tblGrid>
              <a:tr h="49870">
                <a:tc gridSpan="2">
                  <a:txBody>
                    <a:bodyPr/>
                    <a:lstStyle/>
                    <a:p>
                      <a:pPr marL="457200" indent="323850" algn="ctr">
                        <a:lnSpc>
                          <a:spcPct val="115000"/>
                        </a:lnSpc>
                        <a:spcBef>
                          <a:spcPts val="600"/>
                        </a:spcBef>
                        <a:spcAft>
                          <a:spcPts val="0"/>
                        </a:spcAft>
                      </a:pPr>
                      <a:r>
                        <a:rPr lang="pl-PL" sz="1600" b="1" dirty="0">
                          <a:solidFill>
                            <a:srgbClr val="808080"/>
                          </a:solidFill>
                          <a:effectLst/>
                          <a:latin typeface="Arial"/>
                          <a:ea typeface="Calibri"/>
                          <a:cs typeface="Times New Roman"/>
                        </a:rPr>
                        <a:t>Cel operacyjny 1.1. Poprawa dostępności, atrakcyjności i estetyki przestrzeni publicznej</a:t>
                      </a:r>
                      <a:endParaRPr lang="pl-PL" sz="1600" dirty="0">
                        <a:effectLst/>
                        <a:latin typeface="Calibri"/>
                        <a:ea typeface="Calibri"/>
                        <a:cs typeface="Times New Roman"/>
                      </a:endParaRP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348890">
                <a:tc>
                  <a:txBody>
                    <a:bodyPr/>
                    <a:lstStyle/>
                    <a:p>
                      <a:pPr indent="323850" algn="ctr">
                        <a:lnSpc>
                          <a:spcPct val="115000"/>
                        </a:lnSpc>
                        <a:spcBef>
                          <a:spcPts val="600"/>
                        </a:spcBef>
                        <a:spcAft>
                          <a:spcPts val="0"/>
                        </a:spcAft>
                      </a:pPr>
                      <a:r>
                        <a:rPr lang="pl-PL" sz="1600">
                          <a:solidFill>
                            <a:srgbClr val="FFFFFF"/>
                          </a:solidFill>
                          <a:effectLst/>
                          <a:latin typeface="Arial"/>
                          <a:ea typeface="Calibri"/>
                          <a:cs typeface="Times New Roman"/>
                        </a:rPr>
                        <a:t>Kierunek interwencji (działań)</a:t>
                      </a:r>
                      <a:endParaRPr lang="pl-PL" sz="1600">
                        <a:effectLst/>
                        <a:latin typeface="Calibri"/>
                        <a:ea typeface="Calibri"/>
                        <a:cs typeface="Times New Roman"/>
                      </a:endParaRPr>
                    </a:p>
                  </a:txBody>
                  <a:tcPr marL="13601" marR="13601"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indent="323850" algn="ctr">
                        <a:lnSpc>
                          <a:spcPct val="115000"/>
                        </a:lnSpc>
                        <a:spcBef>
                          <a:spcPts val="600"/>
                        </a:spcBef>
                        <a:spcAft>
                          <a:spcPts val="0"/>
                        </a:spcAft>
                      </a:pPr>
                      <a:r>
                        <a:rPr lang="pl-PL" sz="1600">
                          <a:solidFill>
                            <a:srgbClr val="FFFFFF"/>
                          </a:solidFill>
                          <a:effectLst/>
                          <a:latin typeface="Arial"/>
                          <a:ea typeface="Calibri"/>
                          <a:cs typeface="Times New Roman"/>
                        </a:rPr>
                        <a:t>Możliwe działania / typy projektów</a:t>
                      </a:r>
                      <a:endParaRPr lang="pl-PL" sz="1600">
                        <a:effectLst/>
                        <a:latin typeface="Calibri"/>
                        <a:ea typeface="Calibri"/>
                        <a:cs typeface="Times New Roman"/>
                      </a:endParaRP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1152128">
                <a:tc rowSpan="3">
                  <a:txBody>
                    <a:bodyPr/>
                    <a:lstStyle/>
                    <a:p>
                      <a:pPr marL="95250" indent="0" algn="l">
                        <a:lnSpc>
                          <a:spcPct val="100000"/>
                        </a:lnSpc>
                        <a:spcBef>
                          <a:spcPts val="0"/>
                        </a:spcBef>
                        <a:spcAft>
                          <a:spcPts val="0"/>
                        </a:spcAft>
                        <a:tabLst>
                          <a:tab pos="723265" algn="l"/>
                        </a:tabLst>
                      </a:pPr>
                      <a:r>
                        <a:rPr lang="pl-PL" sz="1600" b="1" dirty="0">
                          <a:effectLst/>
                          <a:latin typeface="Arial"/>
                          <a:ea typeface="Calibri"/>
                          <a:cs typeface="Times New Roman"/>
                        </a:rPr>
                        <a:t>Bezpieczna przestrzeń: rewitalizacja obszarów zdegradowanych lub zagrożonych trwała marginalizacją lub wykluczeniem społecznym	</a:t>
                      </a:r>
                      <a:endParaRPr lang="pl-PL" sz="1600" dirty="0">
                        <a:effectLst/>
                        <a:latin typeface="Calibri"/>
                        <a:ea typeface="Calibri"/>
                        <a:cs typeface="Times New Roman"/>
                      </a:endParaRP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95250" indent="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Projekty w zakresie odnowy/ rewitalizacji/modernizacji/ uporządkowania przestrzeni publicznych i obiektów użyteczności </a:t>
                      </a:r>
                      <a:r>
                        <a:rPr kumimoji="0" lang="pl-PL" sz="1600" kern="1200" dirty="0" smtClean="0">
                          <a:solidFill>
                            <a:schemeClr val="tx1"/>
                          </a:solidFill>
                          <a:effectLst/>
                          <a:latin typeface="Arial"/>
                          <a:ea typeface="Calibri"/>
                          <a:cs typeface="Times New Roman"/>
                        </a:rPr>
                        <a:t>publicznej</a:t>
                      </a:r>
                      <a:r>
                        <a:rPr kumimoji="0" lang="pl-PL" sz="1600" kern="1200" dirty="0">
                          <a:solidFill>
                            <a:schemeClr val="tx1"/>
                          </a:solidFill>
                          <a:effectLst/>
                          <a:latin typeface="Arial"/>
                          <a:ea typeface="Calibri"/>
                          <a:cs typeface="Times New Roman"/>
                        </a:rPr>
                        <a:t> </a:t>
                      </a: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964147">
                <a:tc vMerge="1">
                  <a:txBody>
                    <a:bodyPr/>
                    <a:lstStyle/>
                    <a:p>
                      <a:endParaRPr lang="pl-PL"/>
                    </a:p>
                  </a:txBody>
                  <a:tcPr/>
                </a:tc>
                <a:tc>
                  <a:txBody>
                    <a:bodyPr/>
                    <a:lstStyle/>
                    <a:p>
                      <a:pPr marL="95250" indent="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Projekty w zakresie odbudowy/ remontów/</a:t>
                      </a:r>
                    </a:p>
                    <a:p>
                      <a:pPr marL="95250" indent="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modernizacji zasobu zabytków i obiektów </a:t>
                      </a:r>
                      <a:r>
                        <a:rPr kumimoji="0" lang="pl-PL" sz="1600" kern="1200" dirty="0" smtClean="0">
                          <a:solidFill>
                            <a:schemeClr val="tx1"/>
                          </a:solidFill>
                          <a:effectLst/>
                          <a:latin typeface="Arial"/>
                          <a:ea typeface="Calibri"/>
                          <a:cs typeface="Times New Roman"/>
                        </a:rPr>
                        <a:t>o</a:t>
                      </a:r>
                      <a:r>
                        <a:rPr kumimoji="0" lang="pl-PL" sz="1600" kern="1200" baseline="0" dirty="0" smtClean="0">
                          <a:solidFill>
                            <a:schemeClr val="tx1"/>
                          </a:solidFill>
                          <a:effectLst/>
                          <a:latin typeface="Arial"/>
                          <a:ea typeface="Calibri"/>
                          <a:cs typeface="Times New Roman"/>
                        </a:rPr>
                        <a:t> </a:t>
                      </a:r>
                      <a:r>
                        <a:rPr kumimoji="0" lang="pl-PL" sz="1600" kern="1200" dirty="0" smtClean="0">
                          <a:solidFill>
                            <a:schemeClr val="tx1"/>
                          </a:solidFill>
                          <a:effectLst/>
                          <a:latin typeface="Arial"/>
                          <a:ea typeface="Calibri"/>
                          <a:cs typeface="Times New Roman"/>
                        </a:rPr>
                        <a:t>znaczeniu </a:t>
                      </a:r>
                      <a:r>
                        <a:rPr kumimoji="0" lang="pl-PL" sz="1600" kern="1200" dirty="0">
                          <a:solidFill>
                            <a:schemeClr val="tx1"/>
                          </a:solidFill>
                          <a:effectLst/>
                          <a:latin typeface="Arial"/>
                          <a:ea typeface="Calibri"/>
                          <a:cs typeface="Times New Roman"/>
                        </a:rPr>
                        <a:t>kulturowym</a:t>
                      </a:r>
                    </a:p>
                    <a:p>
                      <a:pPr indent="32385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 </a:t>
                      </a: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501719">
                <a:tc vMerge="1">
                  <a:txBody>
                    <a:bodyPr/>
                    <a:lstStyle/>
                    <a:p>
                      <a:endParaRPr lang="pl-PL"/>
                    </a:p>
                  </a:txBody>
                  <a:tcPr/>
                </a:tc>
                <a:tc>
                  <a:txBody>
                    <a:bodyPr/>
                    <a:lstStyle/>
                    <a:p>
                      <a:pPr marL="95250" indent="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Projekty w zakresie rewitalizacji przestrzeni </a:t>
                      </a:r>
                      <a:r>
                        <a:rPr kumimoji="0" lang="pl-PL" sz="1600" kern="1200" dirty="0" smtClean="0">
                          <a:solidFill>
                            <a:schemeClr val="tx1"/>
                          </a:solidFill>
                          <a:effectLst/>
                          <a:latin typeface="Arial"/>
                          <a:ea typeface="Calibri"/>
                          <a:cs typeface="Times New Roman"/>
                        </a:rPr>
                        <a:t>i</a:t>
                      </a:r>
                      <a:r>
                        <a:rPr kumimoji="0" lang="pl-PL" sz="1600" kern="1200" baseline="0" dirty="0" smtClean="0">
                          <a:solidFill>
                            <a:schemeClr val="tx1"/>
                          </a:solidFill>
                          <a:effectLst/>
                          <a:latin typeface="Arial"/>
                          <a:ea typeface="Calibri"/>
                          <a:cs typeface="Times New Roman"/>
                        </a:rPr>
                        <a:t> </a:t>
                      </a:r>
                      <a:r>
                        <a:rPr kumimoji="0" lang="pl-PL" sz="1600" kern="1200" dirty="0" smtClean="0">
                          <a:solidFill>
                            <a:schemeClr val="tx1"/>
                          </a:solidFill>
                          <a:effectLst/>
                          <a:latin typeface="Arial"/>
                          <a:ea typeface="Calibri"/>
                          <a:cs typeface="Times New Roman"/>
                        </a:rPr>
                        <a:t>obiektów </a:t>
                      </a:r>
                      <a:r>
                        <a:rPr kumimoji="0" lang="pl-PL" sz="1600" kern="1200" dirty="0">
                          <a:solidFill>
                            <a:schemeClr val="tx1"/>
                          </a:solidFill>
                          <a:effectLst/>
                          <a:latin typeface="Arial"/>
                          <a:ea typeface="Calibri"/>
                          <a:cs typeface="Times New Roman"/>
                        </a:rPr>
                        <a:t>należących do osób prywatnych</a:t>
                      </a:r>
                    </a:p>
                    <a:p>
                      <a:pPr indent="32385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 </a:t>
                      </a: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251275">
                <a:tc>
                  <a:txBody>
                    <a:bodyPr/>
                    <a:lstStyle/>
                    <a:p>
                      <a:pPr marL="95250" indent="0" algn="l">
                        <a:lnSpc>
                          <a:spcPct val="100000"/>
                        </a:lnSpc>
                        <a:spcBef>
                          <a:spcPts val="0"/>
                        </a:spcBef>
                        <a:spcAft>
                          <a:spcPts val="0"/>
                        </a:spcAft>
                        <a:tabLst>
                          <a:tab pos="723265" algn="l"/>
                        </a:tabLst>
                      </a:pPr>
                      <a:r>
                        <a:rPr lang="pl-PL" sz="1600" b="1" dirty="0">
                          <a:effectLst/>
                          <a:latin typeface="Arial"/>
                          <a:ea typeface="Calibri"/>
                          <a:cs typeface="Times New Roman"/>
                        </a:rPr>
                        <a:t>Aktualne dokumenty planistyczne i rewitalizacyjne</a:t>
                      </a:r>
                      <a:endParaRPr lang="pl-PL" sz="1600" dirty="0">
                        <a:effectLst/>
                        <a:latin typeface="Calibri"/>
                        <a:ea typeface="Calibri"/>
                        <a:cs typeface="Times New Roman"/>
                      </a:endParaRPr>
                    </a:p>
                  </a:txBody>
                  <a:tcPr marL="13601" marR="13601"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marL="95250" indent="0" algn="l">
                        <a:lnSpc>
                          <a:spcPct val="100000"/>
                        </a:lnSpc>
                        <a:spcBef>
                          <a:spcPts val="0"/>
                        </a:spcBef>
                        <a:spcAft>
                          <a:spcPts val="0"/>
                        </a:spcAft>
                      </a:pPr>
                      <a:r>
                        <a:rPr kumimoji="0" lang="pl-PL" sz="1600" kern="1200" dirty="0">
                          <a:solidFill>
                            <a:schemeClr val="tx1"/>
                          </a:solidFill>
                          <a:effectLst/>
                          <a:latin typeface="Arial"/>
                          <a:ea typeface="Calibri"/>
                          <a:cs typeface="Times New Roman"/>
                        </a:rPr>
                        <a:t>Aktualizacja i opracowanie zmian </a:t>
                      </a:r>
                      <a:r>
                        <a:rPr kumimoji="0" lang="pl-PL" sz="1600" kern="1200" dirty="0" smtClean="0">
                          <a:solidFill>
                            <a:schemeClr val="tx1"/>
                          </a:solidFill>
                          <a:effectLst/>
                          <a:latin typeface="Arial"/>
                          <a:ea typeface="Calibri"/>
                          <a:cs typeface="Times New Roman"/>
                        </a:rPr>
                        <a:t>dokumentów</a:t>
                      </a:r>
                      <a:r>
                        <a:rPr kumimoji="0" lang="pl-PL" sz="1600" kern="1200" baseline="0" dirty="0" smtClean="0">
                          <a:solidFill>
                            <a:schemeClr val="tx1"/>
                          </a:solidFill>
                          <a:effectLst/>
                          <a:latin typeface="Arial"/>
                          <a:ea typeface="Calibri"/>
                          <a:cs typeface="Times New Roman"/>
                        </a:rPr>
                        <a:t> </a:t>
                      </a:r>
                      <a:r>
                        <a:rPr kumimoji="0" lang="pl-PL" sz="1600" kern="1200" dirty="0" smtClean="0">
                          <a:solidFill>
                            <a:schemeClr val="tx1"/>
                          </a:solidFill>
                          <a:effectLst/>
                          <a:latin typeface="Arial"/>
                          <a:ea typeface="Calibri"/>
                          <a:cs typeface="Times New Roman"/>
                        </a:rPr>
                        <a:t>planistycznych </a:t>
                      </a:r>
                      <a:r>
                        <a:rPr kumimoji="0" lang="pl-PL" sz="1600" kern="1200" dirty="0">
                          <a:solidFill>
                            <a:schemeClr val="tx1"/>
                          </a:solidFill>
                          <a:effectLst/>
                          <a:latin typeface="Arial"/>
                          <a:ea typeface="Calibri"/>
                          <a:cs typeface="Times New Roman"/>
                        </a:rPr>
                        <a:t>i rewitalizacyjnych Gminy</a:t>
                      </a:r>
                    </a:p>
                  </a:txBody>
                  <a:tcPr marL="13601" marR="13601"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683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773890"/>
              </p:ext>
            </p:extLst>
          </p:nvPr>
        </p:nvGraphicFramePr>
        <p:xfrm>
          <a:off x="107503" y="692697"/>
          <a:ext cx="8640960" cy="6035351"/>
        </p:xfrm>
        <a:graphic>
          <a:graphicData uri="http://schemas.openxmlformats.org/drawingml/2006/table">
            <a:tbl>
              <a:tblPr firstRow="1" firstCol="1" bandRow="1"/>
              <a:tblGrid>
                <a:gridCol w="4320480"/>
                <a:gridCol w="4320480"/>
              </a:tblGrid>
              <a:tr h="30557">
                <a:tc gridSpan="2">
                  <a:txBody>
                    <a:bodyPr/>
                    <a:lstStyle/>
                    <a:p>
                      <a:pPr marL="457200" indent="323850" algn="ctr">
                        <a:lnSpc>
                          <a:spcPct val="115000"/>
                        </a:lnSpc>
                        <a:spcBef>
                          <a:spcPts val="600"/>
                        </a:spcBef>
                        <a:spcAft>
                          <a:spcPts val="0"/>
                        </a:spcAft>
                      </a:pPr>
                      <a:r>
                        <a:rPr lang="pl-PL" sz="1600" b="1" dirty="0">
                          <a:solidFill>
                            <a:srgbClr val="808080"/>
                          </a:solidFill>
                          <a:effectLst/>
                          <a:latin typeface="Arial"/>
                          <a:ea typeface="Calibri"/>
                          <a:cs typeface="Times New Roman"/>
                        </a:rPr>
                        <a:t>Cel operacyjny 1.2. Poprawa dostępności komunikacyjnej oraz stanu i bezpieczeństwa infrastruktury drogowej</a:t>
                      </a:r>
                      <a:endParaRPr lang="pl-PL" sz="1600" dirty="0">
                        <a:effectLst/>
                        <a:latin typeface="Calibri"/>
                        <a:ea typeface="Calibri"/>
                        <a:cs typeface="Times New Roman"/>
                      </a:endParaRPr>
                    </a:p>
                  </a:txBody>
                  <a:tcPr marL="4725" marR="472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321360">
                <a:tc>
                  <a:txBody>
                    <a:bodyPr/>
                    <a:lstStyle/>
                    <a:p>
                      <a:pPr indent="323850" algn="ctr">
                        <a:lnSpc>
                          <a:spcPct val="100000"/>
                        </a:lnSpc>
                        <a:spcBef>
                          <a:spcPts val="0"/>
                        </a:spcBef>
                        <a:spcAft>
                          <a:spcPts val="0"/>
                        </a:spcAft>
                      </a:pPr>
                      <a:r>
                        <a:rPr lang="pl-PL" sz="1400" dirty="0">
                          <a:solidFill>
                            <a:srgbClr val="FFFFFF"/>
                          </a:solidFill>
                          <a:effectLst/>
                          <a:latin typeface="Arial"/>
                          <a:ea typeface="Calibri"/>
                          <a:cs typeface="Times New Roman"/>
                        </a:rPr>
                        <a:t>Kierunek interwencji (działań)</a:t>
                      </a:r>
                      <a:endParaRPr lang="pl-PL" sz="1400" dirty="0">
                        <a:effectLst/>
                        <a:latin typeface="Calibri"/>
                        <a:ea typeface="Calibri"/>
                        <a:cs typeface="Times New Roman"/>
                      </a:endParaRPr>
                    </a:p>
                  </a:txBody>
                  <a:tcPr marL="4725" marR="472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dirty="0">
                          <a:solidFill>
                            <a:srgbClr val="FFFFFF"/>
                          </a:solidFill>
                          <a:effectLst/>
                          <a:latin typeface="Arial"/>
                          <a:ea typeface="Calibri"/>
                          <a:cs typeface="Times New Roman"/>
                        </a:rPr>
                        <a:t>Możliwe działania / typy projektów</a:t>
                      </a:r>
                      <a:endParaRPr lang="pl-PL" sz="1400" dirty="0">
                        <a:effectLst/>
                        <a:latin typeface="Calibri"/>
                        <a:ea typeface="Calibri"/>
                        <a:cs typeface="Times New Roman"/>
                      </a:endParaRPr>
                    </a:p>
                  </a:txBody>
                  <a:tcPr marL="4725" marR="472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125003">
                <a:tc rowSpan="3">
                  <a:txBody>
                    <a:bodyPr/>
                    <a:lstStyle/>
                    <a:p>
                      <a:pPr marL="95250" indent="0" algn="l">
                        <a:lnSpc>
                          <a:spcPct val="100000"/>
                        </a:lnSpc>
                        <a:spcBef>
                          <a:spcPts val="0"/>
                        </a:spcBef>
                        <a:spcAft>
                          <a:spcPts val="0"/>
                        </a:spcAft>
                        <a:tabLst>
                          <a:tab pos="584835" algn="l"/>
                        </a:tabLst>
                      </a:pPr>
                      <a:r>
                        <a:rPr lang="pl-PL" sz="1400" b="1" dirty="0">
                          <a:effectLst/>
                          <a:latin typeface="Arial"/>
                          <a:ea typeface="Calibri"/>
                          <a:cs typeface="Times New Roman"/>
                        </a:rPr>
                        <a:t>Rozbudowa lokalnej infrastruktury komunikacyjnej usprawniającej ruch komunikacyjny wewnątrz gminy</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Remont, przebudowa, rozbudowa lub budowa dróg gminnych i wewnętrznych wraz z infrastrukturą towarzyszącą</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584056">
                <a:tc vMerge="1">
                  <a:txBody>
                    <a:bodyPr/>
                    <a:lstStyle/>
                    <a:p>
                      <a:endParaRPr lang="pl-PL"/>
                    </a:p>
                  </a:txBody>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Tworzenie parkingów i miejsc przesiadkowych, w szczególności przy budynkach użyteczności publicznej oraz atrakcjach turystycznych </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125003">
                <a:tc vMerge="1">
                  <a:txBody>
                    <a:bodyPr/>
                    <a:lstStyle/>
                    <a:p>
                      <a:endParaRPr lang="pl-PL"/>
                    </a:p>
                  </a:txBody>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Budowa i remont ścieżek rowerowych</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66720">
                <a:tc rowSpan="2">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Poprawa bezpieczeństwa na drogach publicznych </a:t>
                      </a:r>
                      <a:endParaRPr lang="pl-PL" sz="1400" dirty="0">
                        <a:effectLst/>
                        <a:latin typeface="Calibri"/>
                        <a:ea typeface="Calibri"/>
                        <a:cs typeface="Times New Roman"/>
                      </a:endParaRPr>
                    </a:p>
                  </a:txBody>
                  <a:tcPr marL="4725" marR="4725"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Poprawa jakości drogowej infrastruktury towarzyszącej (</a:t>
                      </a:r>
                      <a:r>
                        <a:rPr lang="pl-PL" sz="1400" dirty="0" err="1">
                          <a:effectLst/>
                          <a:latin typeface="Arial"/>
                          <a:ea typeface="Calibri"/>
                          <a:cs typeface="Times New Roman"/>
                        </a:rPr>
                        <a:t>m.in.chodniki</a:t>
                      </a:r>
                      <a:r>
                        <a:rPr lang="pl-PL" sz="1400" dirty="0">
                          <a:effectLst/>
                          <a:latin typeface="Arial"/>
                          <a:ea typeface="Calibri"/>
                          <a:cs typeface="Times New Roman"/>
                        </a:rPr>
                        <a:t>, oznaczenie poziome i pionowe oraz oświetlenie uliczne)</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500013">
                <a:tc vMerge="1">
                  <a:txBody>
                    <a:bodyPr/>
                    <a:lstStyle/>
                    <a:p>
                      <a:endParaRPr lang="pl-PL"/>
                    </a:p>
                  </a:txBody>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Prowadzenie akcji prewencyjnych (edukacyjnych), w tym doraźno- interwencyjnych w zakresie bezpieczeństwa na drogach</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11114">
                <a:tc rowSpan="2">
                  <a:txBody>
                    <a:bodyPr/>
                    <a:lstStyle/>
                    <a:p>
                      <a:pPr marL="95250" indent="0" algn="l">
                        <a:lnSpc>
                          <a:spcPct val="100000"/>
                        </a:lnSpc>
                        <a:spcBef>
                          <a:spcPts val="0"/>
                        </a:spcBef>
                        <a:spcAft>
                          <a:spcPts val="0"/>
                        </a:spcAft>
                      </a:pPr>
                      <a:r>
                        <a:rPr kumimoji="0" lang="pl-PL" sz="1400" b="1" kern="1200" dirty="0">
                          <a:solidFill>
                            <a:schemeClr val="tx1"/>
                          </a:solidFill>
                          <a:effectLst/>
                          <a:latin typeface="Arial"/>
                          <a:ea typeface="Calibri"/>
                          <a:cs typeface="Times New Roman"/>
                        </a:rPr>
                        <a:t>Zwiększanie</a:t>
                      </a:r>
                      <a:r>
                        <a:rPr lang="pl-PL" sz="1400" b="1" dirty="0">
                          <a:effectLst/>
                          <a:latin typeface="Arial"/>
                          <a:ea typeface="Calibri"/>
                          <a:cs typeface="Times New Roman"/>
                        </a:rPr>
                        <a:t> dostępności komunikacyjnej</a:t>
                      </a:r>
                      <a:endParaRPr lang="pl-PL" sz="1400" dirty="0">
                        <a:effectLst/>
                        <a:latin typeface="Calibri"/>
                        <a:ea typeface="Calibri"/>
                        <a:cs typeface="Times New Roman"/>
                      </a:endParaRPr>
                    </a:p>
                  </a:txBody>
                  <a:tcPr marL="4725" marR="4725"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Współpraca z prywatnymi przewoźnikami na rzecz dostosowania komunikacji zbiorowej do potrzeb mieszkańców</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664056">
                <a:tc vMerge="1">
                  <a:txBody>
                    <a:bodyPr/>
                    <a:lstStyle/>
                    <a:p>
                      <a:endParaRPr lang="pl-PL"/>
                    </a:p>
                  </a:txBody>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Współpraca z innymi właścicielami i zarządcami dróg oraz zainteresowanymi samorządami w zakresie zwiększania dostępności komunikacyjnej gminy</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11114">
                <a:tc rowSpan="2">
                  <a:txBody>
                    <a:bodyPr/>
                    <a:lstStyle/>
                    <a:p>
                      <a:pPr marL="95250" indent="0" algn="l">
                        <a:lnSpc>
                          <a:spcPct val="100000"/>
                        </a:lnSpc>
                        <a:spcBef>
                          <a:spcPts val="0"/>
                        </a:spcBef>
                        <a:spcAft>
                          <a:spcPts val="0"/>
                        </a:spcAft>
                      </a:pPr>
                      <a:r>
                        <a:rPr lang="pl-PL" sz="1400" b="1" dirty="0">
                          <a:effectLst/>
                          <a:latin typeface="Arial"/>
                          <a:ea typeface="Calibri"/>
                          <a:cs typeface="Times New Roman"/>
                        </a:rPr>
                        <a:t>Rozwój infrastruktury szybkiego Internetu </a:t>
                      </a:r>
                      <a:endParaRPr lang="pl-PL" sz="1400" dirty="0">
                        <a:effectLst/>
                        <a:latin typeface="Calibri"/>
                        <a:ea typeface="Calibri"/>
                        <a:cs typeface="Times New Roman"/>
                      </a:endParaRPr>
                    </a:p>
                  </a:txBody>
                  <a:tcPr marL="4725" marR="4725"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Projekty w zakresie uzupełnienia istniejącej infrastruktury szkieletowej i węzłowej sieci Internetu szerokopasmowego</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111114">
                <a:tc vMerge="1">
                  <a:txBody>
                    <a:bodyPr/>
                    <a:lstStyle/>
                    <a:p>
                      <a:endParaRPr lang="pl-PL"/>
                    </a:p>
                  </a:txBody>
                  <a:tcPr/>
                </a:tc>
                <a:tc>
                  <a:txBody>
                    <a:bodyPr/>
                    <a:lstStyle/>
                    <a:p>
                      <a:pPr marL="0" indent="0" algn="l">
                        <a:lnSpc>
                          <a:spcPct val="100000"/>
                        </a:lnSpc>
                        <a:spcBef>
                          <a:spcPts val="0"/>
                        </a:spcBef>
                        <a:spcAft>
                          <a:spcPts val="0"/>
                        </a:spcAft>
                        <a:tabLst>
                          <a:tab pos="584835" algn="l"/>
                        </a:tabLst>
                      </a:pPr>
                      <a:r>
                        <a:rPr lang="pl-PL" sz="1400" dirty="0">
                          <a:effectLst/>
                          <a:latin typeface="Arial"/>
                          <a:ea typeface="Calibri"/>
                          <a:cs typeface="Times New Roman"/>
                        </a:rPr>
                        <a:t>Budowa oraz udostępnianie kanałów technologicznych przy realizacji inwestycji drogowych.</a:t>
                      </a:r>
                      <a:endParaRPr lang="pl-PL" sz="1400" dirty="0">
                        <a:effectLst/>
                        <a:latin typeface="Calibri"/>
                        <a:ea typeface="Calibri"/>
                        <a:cs typeface="Times New Roman"/>
                      </a:endParaRPr>
                    </a:p>
                  </a:txBody>
                  <a:tcPr marL="4725" marR="472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
        <p:nvSpPr>
          <p:cNvPr id="5" name="Tytuł 4"/>
          <p:cNvSpPr>
            <a:spLocks noGrp="1"/>
          </p:cNvSpPr>
          <p:nvPr>
            <p:ph type="title"/>
          </p:nvPr>
        </p:nvSpPr>
        <p:spPr/>
        <p:txBody>
          <a:bodyPr/>
          <a:lstStyle/>
          <a:p>
            <a:endParaRPr lang="pl-PL"/>
          </a:p>
        </p:txBody>
      </p:sp>
      <p:sp>
        <p:nvSpPr>
          <p:cNvPr id="6" name="Tytuł 1"/>
          <p:cNvSpPr txBox="1">
            <a:spLocks/>
          </p:cNvSpPr>
          <p:nvPr/>
        </p:nvSpPr>
        <p:spPr>
          <a:xfrm>
            <a:off x="467544" y="188640"/>
            <a:ext cx="7467600" cy="58092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pl-PL" sz="2800" smtClean="0">
                <a:latin typeface="+mn-lt"/>
                <a:ea typeface="Times New Roman"/>
                <a:cs typeface="Times New Roman"/>
              </a:rPr>
              <a:t>Cele i kierunki rozwoju</a:t>
            </a:r>
            <a:endParaRPr lang="pl-PL" sz="2800" dirty="0">
              <a:latin typeface="+mn-lt"/>
              <a:ea typeface="Times New Roman"/>
              <a:cs typeface="Times New Roman"/>
            </a:endParaRPr>
          </a:p>
        </p:txBody>
      </p:sp>
    </p:spTree>
    <p:extLst>
      <p:ext uri="{BB962C8B-B14F-4D97-AF65-F5344CB8AC3E}">
        <p14:creationId xmlns:p14="http://schemas.microsoft.com/office/powerpoint/2010/main" val="1274674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409728779"/>
              </p:ext>
            </p:extLst>
          </p:nvPr>
        </p:nvGraphicFramePr>
        <p:xfrm>
          <a:off x="251520" y="476674"/>
          <a:ext cx="8496944" cy="5547360"/>
        </p:xfrm>
        <a:graphic>
          <a:graphicData uri="http://schemas.openxmlformats.org/drawingml/2006/table">
            <a:tbl>
              <a:tblPr firstRow="1" firstCol="1" bandRow="1"/>
              <a:tblGrid>
                <a:gridCol w="2576941"/>
                <a:gridCol w="5920003"/>
              </a:tblGrid>
              <a:tr h="149458">
                <a:tc gridSpan="2">
                  <a:txBody>
                    <a:bodyPr/>
                    <a:lstStyle/>
                    <a:p>
                      <a:pPr marL="45720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1.3. Rozwój infrastruktury poprawiającej stan ochrony środowiska</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74501">
                <a:tc>
                  <a:txBody>
                    <a:bodyPr/>
                    <a:lstStyle/>
                    <a:p>
                      <a:pPr indent="323850" algn="ctr">
                        <a:lnSpc>
                          <a:spcPct val="100000"/>
                        </a:lnSpc>
                        <a:spcBef>
                          <a:spcPts val="0"/>
                        </a:spcBef>
                        <a:spcAft>
                          <a:spcPts val="0"/>
                        </a:spcAft>
                      </a:pPr>
                      <a:r>
                        <a:rPr lang="pl-PL" sz="1400" dirty="0">
                          <a:solidFill>
                            <a:srgbClr val="FFFFFF"/>
                          </a:solidFill>
                          <a:effectLst/>
                          <a:latin typeface="Arial"/>
                          <a:ea typeface="Calibri"/>
                          <a:cs typeface="Times New Roman"/>
                        </a:rPr>
                        <a:t>Kierunek interwencji (działań)</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149458">
                <a:tc rowSpan="6">
                  <a:txBody>
                    <a:bodyPr/>
                    <a:lstStyle/>
                    <a:p>
                      <a:pPr marL="0" indent="0" algn="l">
                        <a:lnSpc>
                          <a:spcPct val="100000"/>
                        </a:lnSpc>
                        <a:spcBef>
                          <a:spcPts val="0"/>
                        </a:spcBef>
                        <a:spcAft>
                          <a:spcPts val="0"/>
                        </a:spcAft>
                      </a:pPr>
                      <a:r>
                        <a:rPr lang="pl-PL" sz="1400" b="1" dirty="0">
                          <a:effectLst/>
                          <a:latin typeface="Arial"/>
                          <a:ea typeface="Calibri"/>
                          <a:cs typeface="Times New Roman"/>
                        </a:rPr>
                        <a:t>Ochrona zasobów wód powierzchniowych przed zanieczyszczeniami pochodzącymi z różnych źródeł </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Budowa nowych ujęć i stacji uzdatniania wody</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09206">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Modernizacja istniejących ujęć wody, monitoring sieci wodociągowej, zwiększenie wydajności ujęć wody</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49458">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Rozwój i modernizacja infrastruktury komunalnej – sieć wodociągowa</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49458">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rozwoju infrastruktury kanalizacyjnej </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09206">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budowy przydomowych oczyszczalni ścieków na obszarach, gdzie kanalizacja sieciowa nie jest uzasadniona ekonomicznie</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6895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edukacyjne w zakresie stosowania dobrych praktyk rolniczych ograniczających zanieczyszczenie wód powierzchniowych związkami azotu i fosforu oraz pestycydami</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68955">
                <a:tc rowSpan="3">
                  <a:txBody>
                    <a:bodyPr/>
                    <a:lstStyle/>
                    <a:p>
                      <a:pPr marL="0" indent="0" algn="l">
                        <a:lnSpc>
                          <a:spcPct val="100000"/>
                        </a:lnSpc>
                        <a:spcBef>
                          <a:spcPts val="0"/>
                        </a:spcBef>
                        <a:spcAft>
                          <a:spcPts val="0"/>
                        </a:spcAft>
                      </a:pPr>
                      <a:r>
                        <a:rPr lang="pl-PL" sz="1400" b="1" dirty="0">
                          <a:effectLst/>
                          <a:latin typeface="Arial"/>
                          <a:ea typeface="Calibri"/>
                          <a:cs typeface="Times New Roman"/>
                        </a:rPr>
                        <a:t>Kompleksowe retencjonowanie wody w celu przeciwdziałania skutkom zmiany klimatu </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i przedsięwzięcia w zakresie retencjonowania wody 'u źródła' (tj. w miejscu opadu), w tym projekty w zakresie modernizacji systemów odwodnieniowych, rozwoju tzw. infrastruktury niebiesko-zielonej</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48836">
                <a:tc vMerge="1">
                  <a:txBody>
                    <a:bodyPr/>
                    <a:lstStyle/>
                    <a:p>
                      <a:endParaRPr lang="pl-PL"/>
                    </a:p>
                  </a:txBody>
                  <a:tcPr/>
                </a:tc>
                <a:tc>
                  <a:txBody>
                    <a:bodyPr/>
                    <a:lstStyle/>
                    <a:p>
                      <a:pPr marL="0" indent="0" algn="just">
                        <a:lnSpc>
                          <a:spcPct val="100000"/>
                        </a:lnSpc>
                        <a:spcBef>
                          <a:spcPts val="0"/>
                        </a:spcBef>
                        <a:spcAft>
                          <a:spcPts val="0"/>
                        </a:spcAft>
                      </a:pPr>
                      <a:r>
                        <a:rPr lang="pl-PL" sz="1400" dirty="0">
                          <a:effectLst/>
                          <a:latin typeface="Arial"/>
                          <a:ea typeface="Calibri"/>
                          <a:cs typeface="Times New Roman"/>
                        </a:rPr>
                        <a:t>Projekty i przedsięwzięcia w zakresie retencjonowania wody 'na ścieżce' (tj. w ramach małych cieków wodnych oraz systemów melioracyjnych)</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68955">
                <a:tc vMerge="1">
                  <a:txBody>
                    <a:bodyPr/>
                    <a:lstStyle/>
                    <a:p>
                      <a:endParaRPr lang="pl-PL"/>
                    </a:p>
                  </a:txBody>
                  <a:tcPr/>
                </a:tc>
                <a:tc>
                  <a:txBody>
                    <a:bodyPr/>
                    <a:lstStyle/>
                    <a:p>
                      <a:pPr marL="0" indent="0" algn="just">
                        <a:lnSpc>
                          <a:spcPct val="100000"/>
                        </a:lnSpc>
                        <a:spcBef>
                          <a:spcPts val="0"/>
                        </a:spcBef>
                        <a:spcAft>
                          <a:spcPts val="0"/>
                        </a:spcAft>
                      </a:pPr>
                      <a:r>
                        <a:rPr lang="pl-PL" sz="1400" dirty="0">
                          <a:effectLst/>
                          <a:latin typeface="Arial"/>
                          <a:ea typeface="Calibri"/>
                          <a:cs typeface="Times New Roman"/>
                        </a:rPr>
                        <a:t>Projekty i przedsięwzięcia w zakresie  retencjonowania wody 'w odbiorniku', w tym projekty w zakresie budowy małych zbiorników retencyjnych na ciekach wodnych</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09206">
                <a:tc>
                  <a:txBody>
                    <a:bodyPr/>
                    <a:lstStyle/>
                    <a:p>
                      <a:pPr marL="0" indent="0" algn="l">
                        <a:lnSpc>
                          <a:spcPct val="100000"/>
                        </a:lnSpc>
                        <a:spcBef>
                          <a:spcPts val="0"/>
                        </a:spcBef>
                        <a:spcAft>
                          <a:spcPts val="0"/>
                        </a:spcAft>
                      </a:pPr>
                      <a:r>
                        <a:rPr lang="pl-PL" sz="1400" b="1" dirty="0">
                          <a:effectLst/>
                          <a:latin typeface="Arial"/>
                          <a:ea typeface="Calibri"/>
                          <a:cs typeface="Times New Roman"/>
                        </a:rPr>
                        <a:t>Rozbudowa infrastruktury zbiórki, segregacji i zagospodarowywania odpadów w celu zwiększenia skali recyclingu</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zbiórki nakrętek na butelki pet</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
        <p:nvSpPr>
          <p:cNvPr id="5" name="Tytuł 4"/>
          <p:cNvSpPr>
            <a:spLocks noGrp="1"/>
          </p:cNvSpPr>
          <p:nvPr>
            <p:ph type="title"/>
          </p:nvPr>
        </p:nvSpPr>
        <p:spPr/>
        <p:txBody>
          <a:bodyPr/>
          <a:lstStyle/>
          <a:p>
            <a:endParaRPr lang="pl-PL"/>
          </a:p>
        </p:txBody>
      </p:sp>
      <p:sp>
        <p:nvSpPr>
          <p:cNvPr id="6" name="Tytuł 1"/>
          <p:cNvSpPr txBox="1">
            <a:spLocks/>
          </p:cNvSpPr>
          <p:nvPr/>
        </p:nvSpPr>
        <p:spPr>
          <a:xfrm>
            <a:off x="467544" y="-101823"/>
            <a:ext cx="7467600" cy="58092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pl-PL" sz="2800" smtClean="0">
                <a:latin typeface="+mn-lt"/>
                <a:ea typeface="Times New Roman"/>
                <a:cs typeface="Times New Roman"/>
              </a:rPr>
              <a:t>Cele i kierunki rozwoju</a:t>
            </a:r>
            <a:endParaRPr lang="pl-PL" sz="2800" dirty="0">
              <a:latin typeface="+mn-lt"/>
              <a:ea typeface="Times New Roman"/>
              <a:cs typeface="Times New Roman"/>
            </a:endParaRPr>
          </a:p>
        </p:txBody>
      </p:sp>
    </p:spTree>
    <p:extLst>
      <p:ext uri="{BB962C8B-B14F-4D97-AF65-F5344CB8AC3E}">
        <p14:creationId xmlns:p14="http://schemas.microsoft.com/office/powerpoint/2010/main" val="1767713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981774277"/>
              </p:ext>
            </p:extLst>
          </p:nvPr>
        </p:nvGraphicFramePr>
        <p:xfrm>
          <a:off x="323528" y="692696"/>
          <a:ext cx="8280920" cy="4053840"/>
        </p:xfrm>
        <a:graphic>
          <a:graphicData uri="http://schemas.openxmlformats.org/drawingml/2006/table">
            <a:tbl>
              <a:tblPr firstRow="1" firstCol="1" bandRow="1"/>
              <a:tblGrid>
                <a:gridCol w="2511426"/>
                <a:gridCol w="5769494"/>
              </a:tblGrid>
              <a:tr h="149458">
                <a:tc gridSpan="2">
                  <a:txBody>
                    <a:bodyPr/>
                    <a:lstStyle/>
                    <a:p>
                      <a:pPr marL="45720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1.3. Rozwój infrastruktury poprawiającej stan ochrony środowiska</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74501">
                <a:tc>
                  <a:txBody>
                    <a:bodyPr/>
                    <a:lstStyle/>
                    <a:p>
                      <a:pPr indent="323850" algn="ctr">
                        <a:lnSpc>
                          <a:spcPct val="100000"/>
                        </a:lnSpc>
                        <a:spcBef>
                          <a:spcPts val="0"/>
                        </a:spcBef>
                        <a:spcAft>
                          <a:spcPts val="0"/>
                        </a:spcAft>
                      </a:pPr>
                      <a:r>
                        <a:rPr lang="pl-PL" sz="1400" dirty="0">
                          <a:solidFill>
                            <a:srgbClr val="FFFFFF"/>
                          </a:solidFill>
                          <a:effectLst/>
                          <a:latin typeface="Arial"/>
                          <a:ea typeface="Calibri"/>
                          <a:cs typeface="Times New Roman"/>
                        </a:rPr>
                        <a:t>Kierunek interwencji (działań)</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468955">
                <a:tc rowSpan="3">
                  <a:txBody>
                    <a:bodyPr/>
                    <a:lstStyle/>
                    <a:p>
                      <a:pPr indent="323850" algn="l">
                        <a:lnSpc>
                          <a:spcPct val="100000"/>
                        </a:lnSpc>
                        <a:spcBef>
                          <a:spcPts val="0"/>
                        </a:spcBef>
                        <a:spcAft>
                          <a:spcPts val="0"/>
                        </a:spcAft>
                      </a:pPr>
                      <a:r>
                        <a:rPr lang="pl-PL" sz="1400" b="1" dirty="0">
                          <a:effectLst/>
                          <a:latin typeface="Arial"/>
                          <a:ea typeface="Calibri"/>
                          <a:cs typeface="Times New Roman"/>
                        </a:rPr>
                        <a:t>Oczyszczenie terenu gminy z wyrobów zawierających azbest</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just">
                        <a:lnSpc>
                          <a:spcPct val="100000"/>
                        </a:lnSpc>
                        <a:spcBef>
                          <a:spcPts val="0"/>
                        </a:spcBef>
                        <a:spcAft>
                          <a:spcPts val="0"/>
                        </a:spcAft>
                      </a:pPr>
                      <a:r>
                        <a:rPr lang="pl-PL" sz="1400" dirty="0">
                          <a:effectLst/>
                          <a:latin typeface="Arial"/>
                          <a:ea typeface="Calibri"/>
                          <a:cs typeface="Times New Roman"/>
                        </a:rPr>
                        <a:t>Opracowanie inwentaryzacji na obszarze gminy dotyczącej ilości odpadów azbestowych (eternitowych) pozostających do zebrania i unieszkodliwienia do roku 2030</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63371">
                <a:tc vMerge="1">
                  <a:txBody>
                    <a:bodyPr/>
                    <a:lstStyle/>
                    <a:p>
                      <a:endParaRPr lang="pl-PL"/>
                    </a:p>
                  </a:txBody>
                  <a:tcPr/>
                </a:tc>
                <a:tc>
                  <a:txBody>
                    <a:bodyPr/>
                    <a:lstStyle/>
                    <a:p>
                      <a:pPr marL="0" indent="0" algn="just">
                        <a:lnSpc>
                          <a:spcPct val="100000"/>
                        </a:lnSpc>
                        <a:spcBef>
                          <a:spcPts val="0"/>
                        </a:spcBef>
                        <a:spcAft>
                          <a:spcPts val="0"/>
                        </a:spcAft>
                      </a:pPr>
                      <a:r>
                        <a:rPr lang="pl-PL" sz="1400" dirty="0">
                          <a:effectLst/>
                          <a:latin typeface="Arial"/>
                          <a:ea typeface="Calibri"/>
                          <a:cs typeface="Times New Roman"/>
                        </a:rPr>
                        <a:t>Realizacja gminnego Programu usuwania azbestu i wyrobów zawierających azbest na lata 2012-2032.</a:t>
                      </a:r>
                      <a:endParaRPr lang="pl-PL" sz="1400" dirty="0">
                        <a:effectLst/>
                        <a:latin typeface="Calibri"/>
                        <a:ea typeface="Calibri"/>
                        <a:cs typeface="Times New Roman"/>
                      </a:endParaRPr>
                    </a:p>
                  </a:txBody>
                  <a:tcPr marL="3097" marR="3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63371">
                <a:tc vMerge="1">
                  <a:txBody>
                    <a:bodyPr/>
                    <a:lstStyle/>
                    <a:p>
                      <a:endParaRPr lang="pl-PL"/>
                    </a:p>
                  </a:txBody>
                  <a:tcPr/>
                </a:tc>
                <a:tc>
                  <a:txBody>
                    <a:bodyPr/>
                    <a:lstStyle/>
                    <a:p>
                      <a:pPr marL="0" indent="0" algn="just">
                        <a:lnSpc>
                          <a:spcPct val="100000"/>
                        </a:lnSpc>
                        <a:spcBef>
                          <a:spcPts val="0"/>
                        </a:spcBef>
                        <a:spcAft>
                          <a:spcPts val="0"/>
                        </a:spcAft>
                      </a:pPr>
                      <a:r>
                        <a:rPr lang="pl-PL" sz="1400" dirty="0">
                          <a:effectLst/>
                          <a:latin typeface="Arial"/>
                          <a:ea typeface="Calibri"/>
                          <a:cs typeface="Times New Roman"/>
                        </a:rPr>
                        <a:t>Udział w projektach regionalnych i krajowych w zakresie usuwania pokryć z azbestu </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27034">
                <a:tc rowSpan="3">
                  <a:txBody>
                    <a:bodyPr/>
                    <a:lstStyle/>
                    <a:p>
                      <a:pPr indent="323850" algn="l">
                        <a:lnSpc>
                          <a:spcPct val="100000"/>
                        </a:lnSpc>
                        <a:spcBef>
                          <a:spcPts val="0"/>
                        </a:spcBef>
                        <a:spcAft>
                          <a:spcPts val="0"/>
                        </a:spcAft>
                        <a:tabLst>
                          <a:tab pos="723265" algn="l"/>
                        </a:tabLst>
                      </a:pPr>
                      <a:r>
                        <a:rPr lang="pl-PL" sz="1400" b="1" dirty="0">
                          <a:effectLst/>
                          <a:latin typeface="Arial"/>
                          <a:ea typeface="Calibri"/>
                          <a:cs typeface="Times New Roman"/>
                        </a:rPr>
                        <a:t>Zmniejszanie strumienia odpadów 'u źródła' oraz ich selektywna zbiórka 	</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informacyjne i edukacyjne nt. ograniczania ilości produkowanych odpadów u źródła </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6895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rozwoju systemów </a:t>
                      </a:r>
                      <a:r>
                        <a:rPr lang="pl-PL" sz="1400" dirty="0" err="1">
                          <a:effectLst/>
                          <a:latin typeface="Arial"/>
                          <a:ea typeface="Calibri"/>
                          <a:cs typeface="Times New Roman"/>
                        </a:rPr>
                        <a:t>biokompostowania</a:t>
                      </a:r>
                      <a:r>
                        <a:rPr lang="pl-PL" sz="1400" dirty="0">
                          <a:effectLst/>
                          <a:latin typeface="Arial"/>
                          <a:ea typeface="Calibri"/>
                          <a:cs typeface="Times New Roman"/>
                        </a:rPr>
                        <a:t> na miejscu (organiczne odpady kuchenne, ogrodowe itp.) rozdawania kompostowników za symboliczną złotówkę</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6895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lepszej organizacji selekcji i zbierania odpadów powstających u źródła (np. dzień zbiórki określonego odpadu, pojemniki na tekstylia i ich przerób, system od drzwi do drzwi, mobilne punkty odbioru odpadów)</a:t>
                      </a:r>
                      <a:endParaRPr lang="pl-PL" sz="1400" dirty="0">
                        <a:effectLst/>
                        <a:latin typeface="Calibri"/>
                        <a:ea typeface="Calibri"/>
                        <a:cs typeface="Times New Roman"/>
                      </a:endParaRPr>
                    </a:p>
                  </a:txBody>
                  <a:tcPr marL="3097" marR="3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
        <p:nvSpPr>
          <p:cNvPr id="4" name="Tytuł 3"/>
          <p:cNvSpPr>
            <a:spLocks noGrp="1"/>
          </p:cNvSpPr>
          <p:nvPr>
            <p:ph type="title"/>
          </p:nvPr>
        </p:nvSpPr>
        <p:spPr/>
        <p:txBody>
          <a:bodyPr/>
          <a:lstStyle/>
          <a:p>
            <a:endParaRPr lang="pl-PL"/>
          </a:p>
        </p:txBody>
      </p:sp>
      <p:sp>
        <p:nvSpPr>
          <p:cNvPr id="5" name="Tytuł 1"/>
          <p:cNvSpPr txBox="1">
            <a:spLocks/>
          </p:cNvSpPr>
          <p:nvPr/>
        </p:nvSpPr>
        <p:spPr>
          <a:xfrm>
            <a:off x="456754" y="-101823"/>
            <a:ext cx="7467600" cy="58092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pl-PL" sz="2800" smtClean="0">
                <a:latin typeface="+mn-lt"/>
                <a:ea typeface="Times New Roman"/>
                <a:cs typeface="Times New Roman"/>
              </a:rPr>
              <a:t>Cele i kierunki rozwoju</a:t>
            </a:r>
            <a:endParaRPr lang="pl-PL" sz="2800" dirty="0">
              <a:latin typeface="+mn-lt"/>
              <a:ea typeface="Times New Roman"/>
              <a:cs typeface="Times New Roman"/>
            </a:endParaRPr>
          </a:p>
        </p:txBody>
      </p:sp>
    </p:spTree>
    <p:extLst>
      <p:ext uri="{BB962C8B-B14F-4D97-AF65-F5344CB8AC3E}">
        <p14:creationId xmlns:p14="http://schemas.microsoft.com/office/powerpoint/2010/main" val="409939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668991990"/>
              </p:ext>
            </p:extLst>
          </p:nvPr>
        </p:nvGraphicFramePr>
        <p:xfrm>
          <a:off x="179512" y="647525"/>
          <a:ext cx="8856984" cy="6240603"/>
        </p:xfrm>
        <a:graphic>
          <a:graphicData uri="http://schemas.openxmlformats.org/drawingml/2006/table">
            <a:tbl>
              <a:tblPr firstRow="1" firstCol="1" bandRow="1"/>
              <a:tblGrid>
                <a:gridCol w="3247561"/>
                <a:gridCol w="5609423"/>
              </a:tblGrid>
              <a:tr h="61486">
                <a:tc gridSpan="2">
                  <a:txBody>
                    <a:bodyPr/>
                    <a:lstStyle/>
                    <a:p>
                      <a:pPr marL="45720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1.4. Wzrost bezpieczeństwa energetycznego gminy i efektywności energetycznej oraz promocja postaw ekologicznych wśród mieszkańców</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66523">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1800" marR="1800"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156828">
                <a:tc rowSpan="5">
                  <a:txBody>
                    <a:bodyPr/>
                    <a:lstStyle/>
                    <a:p>
                      <a:pPr marL="95250" indent="0" algn="l">
                        <a:lnSpc>
                          <a:spcPct val="100000"/>
                        </a:lnSpc>
                        <a:spcBef>
                          <a:spcPts val="0"/>
                        </a:spcBef>
                        <a:spcAft>
                          <a:spcPts val="0"/>
                        </a:spcAft>
                      </a:pPr>
                      <a:r>
                        <a:rPr lang="pl-PL" sz="1400" b="1" dirty="0">
                          <a:effectLst/>
                          <a:latin typeface="Arial"/>
                          <a:ea typeface="Calibri"/>
                          <a:cs typeface="Times New Roman"/>
                        </a:rPr>
                        <a:t>Termomodernizacja budynków oraz wymiana źródeł ciepła na bardziej ekologiczne i energooszczędne</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związane z termomodernizacją i wymianą źródeł ciepła w budynkach użyteczności publicznej</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4060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związane z termomodernizacją i wymianą starych pieców węglowych (kopciuchów) w domach jednorodzinnych i wielorodzinnych </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4894">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przedsiębiorstw w zakresie energooszczędności i zmniejszania zużycia materiałów i surowców</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08251">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Realizacja przedsięwzięć wspierających publiczne i prywatne inwestycje z zakresu termomodernizacji</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1486">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energooszczędnego oświetlenia ulicznego</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40605">
                <a:tc rowSpan="2">
                  <a:txBody>
                    <a:bodyPr/>
                    <a:lstStyle/>
                    <a:p>
                      <a:pPr marL="95250" indent="0" algn="just">
                        <a:lnSpc>
                          <a:spcPct val="100000"/>
                        </a:lnSpc>
                        <a:spcBef>
                          <a:spcPts val="0"/>
                        </a:spcBef>
                        <a:spcAft>
                          <a:spcPts val="0"/>
                        </a:spcAft>
                      </a:pPr>
                      <a:r>
                        <a:rPr lang="pl-PL" sz="1400" b="1" dirty="0">
                          <a:effectLst/>
                          <a:latin typeface="Arial"/>
                          <a:ea typeface="Calibri"/>
                          <a:cs typeface="Times New Roman"/>
                        </a:rPr>
                        <a:t>Rozwój odnawialnych źródeł energii na terenie gminy</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rozbudowy indywidualnych instalacji solarnych (kolektory słoneczne i </a:t>
                      </a:r>
                      <a:r>
                        <a:rPr lang="pl-PL" sz="1400" dirty="0" err="1">
                          <a:effectLst/>
                          <a:latin typeface="Arial"/>
                          <a:ea typeface="Calibri"/>
                          <a:cs typeface="Times New Roman"/>
                        </a:rPr>
                        <a:t>fotowoltaika</a:t>
                      </a:r>
                      <a:r>
                        <a:rPr lang="pl-PL" sz="1400" dirty="0">
                          <a:effectLst/>
                          <a:latin typeface="Arial"/>
                          <a:ea typeface="Calibri"/>
                          <a:cs typeface="Times New Roman"/>
                        </a:rPr>
                        <a:t>)</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4060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Realizacja projektów związanych z wymianą źródła ciepła (pompy ciepła, piece na biomasę)</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56828">
                <a:tc rowSpan="6">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Rozwój elektro- i </a:t>
                      </a:r>
                      <a:r>
                        <a:rPr lang="pl-PL" sz="1400" b="1" dirty="0" err="1">
                          <a:effectLst/>
                          <a:latin typeface="Arial"/>
                          <a:ea typeface="Calibri"/>
                          <a:cs typeface="Times New Roman"/>
                        </a:rPr>
                        <a:t>ekomobilności</a:t>
                      </a:r>
                      <a:r>
                        <a:rPr lang="pl-PL" sz="1400" b="1" dirty="0">
                          <a:effectLst/>
                          <a:latin typeface="Arial"/>
                          <a:ea typeface="Calibri"/>
                          <a:cs typeface="Times New Roman"/>
                        </a:rPr>
                        <a:t> na terenie gminy </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Opracowanie i wdrożenie strategii </a:t>
                      </a:r>
                      <a:r>
                        <a:rPr lang="pl-PL" sz="1400" dirty="0" err="1">
                          <a:effectLst/>
                          <a:latin typeface="Arial"/>
                          <a:ea typeface="Calibri"/>
                          <a:cs typeface="Times New Roman"/>
                        </a:rPr>
                        <a:t>elektromobilności</a:t>
                      </a:r>
                      <a:r>
                        <a:rPr lang="pl-PL" sz="1400" dirty="0">
                          <a:effectLst/>
                          <a:latin typeface="Arial"/>
                          <a:ea typeface="Calibri"/>
                          <a:cs typeface="Times New Roman"/>
                        </a:rPr>
                        <a:t> wraz ze wskazaniem najważniejszych przedsięwzięć i zadań do realizacji</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75710">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Budowa i rozwój parkingów typu  </a:t>
                      </a:r>
                      <a:r>
                        <a:rPr lang="pl-PL" sz="1400" dirty="0" err="1">
                          <a:effectLst/>
                          <a:latin typeface="Arial"/>
                          <a:ea typeface="Calibri"/>
                          <a:cs typeface="Times New Roman"/>
                        </a:rPr>
                        <a:t>park&amp;ride</a:t>
                      </a:r>
                      <a:r>
                        <a:rPr lang="pl-PL" sz="1400" dirty="0">
                          <a:effectLst/>
                          <a:latin typeface="Arial"/>
                          <a:ea typeface="Calibri"/>
                          <a:cs typeface="Times New Roman"/>
                        </a:rPr>
                        <a:t> oraz </a:t>
                      </a:r>
                      <a:r>
                        <a:rPr lang="pl-PL" sz="1400" dirty="0" err="1">
                          <a:effectLst/>
                          <a:latin typeface="Arial"/>
                          <a:ea typeface="Calibri"/>
                          <a:cs typeface="Times New Roman"/>
                        </a:rPr>
                        <a:t>park&amp;bike</a:t>
                      </a:r>
                      <a:r>
                        <a:rPr lang="pl-PL" sz="1400" dirty="0">
                          <a:effectLst/>
                          <a:latin typeface="Arial"/>
                          <a:ea typeface="Calibri"/>
                          <a:cs typeface="Times New Roman"/>
                        </a:rPr>
                        <a:t> wraz z infrastrukturą do ładowania pojazdów elektrycznych</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243357">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Budowa infrastruktury do ładowania pojazdów elektrycznych, w szczególności przy budynkach użyteczności publicznej</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75710">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Tworzenie warunków do organizacji w Gminie wypożyczalni pojazdów elektrycznych</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56828">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Rozbudowa sieci dróg rowerowych wraz z infrastrukturą towarzyszącą</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56828">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Zakup i wymiana samorządowej floty samochodowej oraz floty należącej do spółek gminnych i jednostek organizacyjnych gmin na elektryczną oraz zasilaną gazem ziemnym (tam gdzie jest to możliwe technicznie i uzasadnione ekonomicznie)</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
        <p:nvSpPr>
          <p:cNvPr id="5" name="Tytuł 4"/>
          <p:cNvSpPr>
            <a:spLocks noGrp="1"/>
          </p:cNvSpPr>
          <p:nvPr>
            <p:ph type="title"/>
          </p:nvPr>
        </p:nvSpPr>
        <p:spPr/>
        <p:txBody>
          <a:bodyPr/>
          <a:lstStyle/>
          <a:p>
            <a:endParaRPr lang="pl-PL"/>
          </a:p>
        </p:txBody>
      </p:sp>
      <p:sp>
        <p:nvSpPr>
          <p:cNvPr id="6" name="Tytuł 1"/>
          <p:cNvSpPr txBox="1">
            <a:spLocks/>
          </p:cNvSpPr>
          <p:nvPr/>
        </p:nvSpPr>
        <p:spPr>
          <a:xfrm>
            <a:off x="467544" y="0"/>
            <a:ext cx="7467600" cy="58092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pl-PL" sz="2800" smtClean="0">
                <a:latin typeface="+mn-lt"/>
                <a:ea typeface="Times New Roman"/>
                <a:cs typeface="Times New Roman"/>
              </a:rPr>
              <a:t>Cele i kierunki rozwoju</a:t>
            </a:r>
            <a:endParaRPr lang="pl-PL" sz="2800" dirty="0">
              <a:latin typeface="+mn-lt"/>
              <a:ea typeface="Times New Roman"/>
              <a:cs typeface="Times New Roman"/>
            </a:endParaRPr>
          </a:p>
        </p:txBody>
      </p:sp>
    </p:spTree>
    <p:extLst>
      <p:ext uri="{BB962C8B-B14F-4D97-AF65-F5344CB8AC3E}">
        <p14:creationId xmlns:p14="http://schemas.microsoft.com/office/powerpoint/2010/main" val="366391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073009708"/>
              </p:ext>
            </p:extLst>
          </p:nvPr>
        </p:nvGraphicFramePr>
        <p:xfrm>
          <a:off x="179512" y="647525"/>
          <a:ext cx="8856984" cy="4572589"/>
        </p:xfrm>
        <a:graphic>
          <a:graphicData uri="http://schemas.openxmlformats.org/drawingml/2006/table">
            <a:tbl>
              <a:tblPr firstRow="1" firstCol="1" bandRow="1"/>
              <a:tblGrid>
                <a:gridCol w="3247561"/>
                <a:gridCol w="5609423"/>
              </a:tblGrid>
              <a:tr h="61486">
                <a:tc gridSpan="2">
                  <a:txBody>
                    <a:bodyPr/>
                    <a:lstStyle/>
                    <a:p>
                      <a:pPr marL="45720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1.4. Wzrost bezpieczeństwa energetycznego gminy i efektywności energetycznej oraz promocja postaw ekologicznych wśród mieszkańców</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66523">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1800" marR="1800"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616502">
                <a:tc>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Edukacja i uświadamianie w dziedzinie racjonalnego korzystania z wody</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edukacyjne o tematyce wody, w tym np.: znaczenie wody w przyrodzie i krajobrazie kulturowym; oszczędzania wody pitnej (ślad wodny); zapobieganie zanieczyszczania wód powierzchniowych;  retencja i ponowne wykorzystywanie wody deszczowej i szarej; zieleń miejska itp.</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16502">
                <a:tc>
                  <a:txBody>
                    <a:bodyPr/>
                    <a:lstStyle/>
                    <a:p>
                      <a:pPr marL="95250" indent="0" algn="l">
                        <a:lnSpc>
                          <a:spcPct val="100000"/>
                        </a:lnSpc>
                        <a:spcBef>
                          <a:spcPts val="0"/>
                        </a:spcBef>
                        <a:spcAft>
                          <a:spcPts val="0"/>
                        </a:spcAft>
                      </a:pPr>
                      <a:r>
                        <a:rPr lang="pl-PL" sz="1400" b="1" dirty="0">
                          <a:effectLst/>
                          <a:latin typeface="Arial"/>
                          <a:ea typeface="Calibri"/>
                          <a:cs typeface="Times New Roman"/>
                        </a:rPr>
                        <a:t>Edukacja i kształcenie w dziedzinie gospodarki cyrkularnej (gospodarki w obiegu zamkniętym)</a:t>
                      </a:r>
                      <a:endParaRPr lang="pl-PL" sz="1400" dirty="0">
                        <a:effectLst/>
                        <a:latin typeface="Calibri"/>
                        <a:ea typeface="Calibri"/>
                        <a:cs typeface="Times New Roman"/>
                      </a:endParaRPr>
                    </a:p>
                  </a:txBody>
                  <a:tcPr marL="1800" marR="180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edukacyjne obejmujące m.in. takie tematy jak: zapobieganie powstawania odpadów u źródła; zrównoważona konsumpcja; gospodarka współdzielenia; zapobieganie marnowaniu żywności itd. </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16502">
                <a:tc rowSpan="2">
                  <a:txBody>
                    <a:bodyPr/>
                    <a:lstStyle/>
                    <a:p>
                      <a:pPr marL="95250" indent="0" algn="l">
                        <a:lnSpc>
                          <a:spcPct val="100000"/>
                        </a:lnSpc>
                        <a:spcBef>
                          <a:spcPts val="0"/>
                        </a:spcBef>
                        <a:spcAft>
                          <a:spcPts val="0"/>
                        </a:spcAft>
                      </a:pPr>
                      <a:r>
                        <a:rPr lang="pl-PL" sz="1400" b="1" dirty="0">
                          <a:effectLst/>
                          <a:latin typeface="Arial"/>
                          <a:ea typeface="Calibri"/>
                          <a:cs typeface="Times New Roman"/>
                        </a:rPr>
                        <a:t>Edukacja i budowanie świadomości w zakresie transformacji energetycznej i czystego powietrza</a:t>
                      </a:r>
                      <a:endParaRPr lang="pl-PL" sz="1400" dirty="0">
                        <a:effectLst/>
                        <a:latin typeface="Calibri"/>
                        <a:ea typeface="Calibri"/>
                        <a:cs typeface="Times New Roman"/>
                      </a:endParaRPr>
                    </a:p>
                  </a:txBody>
                  <a:tcPr marL="1800" marR="1800"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edukacyjne i uświadamiające w takich obszarach jak: produkcja i oszczędzanie energii, energetyka odnawialna, </a:t>
                      </a:r>
                      <a:r>
                        <a:rPr lang="pl-PL" sz="1400" dirty="0" err="1">
                          <a:effectLst/>
                          <a:latin typeface="Arial"/>
                          <a:ea typeface="Calibri"/>
                          <a:cs typeface="Times New Roman"/>
                        </a:rPr>
                        <a:t>elektromobilność</a:t>
                      </a:r>
                      <a:r>
                        <a:rPr lang="pl-PL" sz="1400" dirty="0">
                          <a:effectLst/>
                          <a:latin typeface="Arial"/>
                          <a:ea typeface="Calibri"/>
                          <a:cs typeface="Times New Roman"/>
                        </a:rPr>
                        <a:t>, zanieczyszczenie powietrza i jego ochrona, </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275804">
                <a:tc vMerge="1">
                  <a:txBody>
                    <a:bodyPr/>
                    <a:lstStyle/>
                    <a:p>
                      <a:endParaRPr lang="pl-PL"/>
                    </a:p>
                  </a:txBody>
                  <a:tcPr/>
                </a:tc>
                <a:tc>
                  <a:txBody>
                    <a:bodyPr/>
                    <a:lstStyle/>
                    <a:p>
                      <a:pPr marL="0" indent="0" algn="l">
                        <a:lnSpc>
                          <a:spcPct val="100000"/>
                        </a:lnSpc>
                        <a:spcBef>
                          <a:spcPts val="0"/>
                        </a:spcBef>
                        <a:spcAft>
                          <a:spcPts val="0"/>
                        </a:spcAft>
                      </a:pPr>
                      <a:r>
                        <a:rPr lang="pl-PL" sz="1400" dirty="0" err="1">
                          <a:effectLst/>
                          <a:latin typeface="Arial"/>
                          <a:ea typeface="Calibri"/>
                          <a:cs typeface="Times New Roman"/>
                        </a:rPr>
                        <a:t>Ekodoradztwo</a:t>
                      </a:r>
                      <a:r>
                        <a:rPr lang="pl-PL" sz="1400" dirty="0">
                          <a:effectLst/>
                          <a:latin typeface="Arial"/>
                          <a:ea typeface="Calibri"/>
                          <a:cs typeface="Times New Roman"/>
                        </a:rPr>
                        <a:t> dla mieszkańców i przedsiębiorców</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16502">
                <a:tc rowSpan="2">
                  <a:txBody>
                    <a:bodyPr/>
                    <a:lstStyle/>
                    <a:p>
                      <a:pPr marL="95250" indent="0" algn="l">
                        <a:lnSpc>
                          <a:spcPct val="100000"/>
                        </a:lnSpc>
                        <a:spcBef>
                          <a:spcPts val="0"/>
                        </a:spcBef>
                        <a:spcAft>
                          <a:spcPts val="0"/>
                        </a:spcAft>
                      </a:pPr>
                      <a:r>
                        <a:rPr lang="pl-PL" sz="1400" b="1" dirty="0">
                          <a:effectLst/>
                          <a:latin typeface="Arial"/>
                          <a:ea typeface="Calibri"/>
                          <a:cs typeface="Times New Roman"/>
                        </a:rPr>
                        <a:t>Edukacja i budowanie proaktywnych postaw w zakresie ochrony przyrody i właściwego korzystania z dziedzictwa naturalnego i kulturowego</a:t>
                      </a:r>
                      <a:endParaRPr lang="pl-PL" sz="1400" dirty="0">
                        <a:effectLst/>
                        <a:latin typeface="Calibri"/>
                        <a:ea typeface="Calibri"/>
                        <a:cs typeface="Times New Roman"/>
                      </a:endParaRPr>
                    </a:p>
                  </a:txBody>
                  <a:tcPr marL="1800" marR="1800"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marL="0" indent="0" algn="just">
                        <a:lnSpc>
                          <a:spcPct val="100000"/>
                        </a:lnSpc>
                        <a:spcBef>
                          <a:spcPts val="0"/>
                        </a:spcBef>
                        <a:spcAft>
                          <a:spcPts val="0"/>
                        </a:spcAft>
                      </a:pPr>
                      <a:r>
                        <a:rPr lang="pl-PL" sz="1400" dirty="0">
                          <a:effectLst/>
                          <a:latin typeface="Arial"/>
                          <a:ea typeface="Calibri"/>
                          <a:cs typeface="Times New Roman"/>
                        </a:rPr>
                        <a:t>Projekty edukacyjne w takich obszarach jak: przyroda i jej bioróżnorodność, wpływ człowieka na przyrodę, dziedzictwo i kultura, tradycje i produkty lokalne itp.</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616502">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Wyznaczenie stref obserwacji przyrody, ścieżek dydaktycznych, stałych ekspozycji i instalacji proekologicznych </a:t>
                      </a:r>
                      <a:endParaRPr lang="pl-PL" sz="1400" dirty="0">
                        <a:effectLst/>
                        <a:latin typeface="Calibri"/>
                        <a:ea typeface="Calibri"/>
                        <a:cs typeface="Times New Roman"/>
                      </a:endParaRPr>
                    </a:p>
                  </a:txBody>
                  <a:tcPr marL="1800" marR="180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
        <p:nvSpPr>
          <p:cNvPr id="5" name="Tytuł 1"/>
          <p:cNvSpPr>
            <a:spLocks noGrp="1"/>
          </p:cNvSpPr>
          <p:nvPr>
            <p:ph type="title"/>
          </p:nvPr>
        </p:nvSpPr>
        <p:spPr>
          <a:xfrm>
            <a:off x="467544" y="2770"/>
            <a:ext cx="7467600" cy="594320"/>
          </a:xfrm>
        </p:spPr>
        <p:txBody>
          <a:bodyPr>
            <a:normAutofit/>
          </a:bodyPr>
          <a:lstStyle/>
          <a:p>
            <a:r>
              <a:rPr lang="pl-PL" sz="2800" dirty="0">
                <a:latin typeface="+mn-lt"/>
                <a:ea typeface="Times New Roman"/>
                <a:cs typeface="Times New Roman"/>
              </a:rPr>
              <a:t>Cele i kierunki rozwoju</a:t>
            </a:r>
          </a:p>
        </p:txBody>
      </p:sp>
    </p:spTree>
    <p:extLst>
      <p:ext uri="{BB962C8B-B14F-4D97-AF65-F5344CB8AC3E}">
        <p14:creationId xmlns:p14="http://schemas.microsoft.com/office/powerpoint/2010/main" val="1106572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88640"/>
            <a:ext cx="8568952" cy="792088"/>
          </a:xfrm>
        </p:spPr>
        <p:txBody>
          <a:bodyPr>
            <a:normAutofit fontScale="90000"/>
          </a:bodyPr>
          <a:lstStyle/>
          <a:p>
            <a:r>
              <a:rPr lang="pl-PL" sz="2800" dirty="0">
                <a:latin typeface="+mn-lt"/>
                <a:ea typeface="Times New Roman"/>
                <a:cs typeface="Times New Roman"/>
              </a:rPr>
              <a:t>wykaz wstępnie zidentyfikowanych projektów </a:t>
            </a:r>
            <a:r>
              <a:rPr lang="pl-PL" sz="2800" dirty="0" smtClean="0">
                <a:latin typeface="+mn-lt"/>
                <a:ea typeface="Times New Roman"/>
                <a:cs typeface="Times New Roman"/>
              </a:rPr>
              <a:t/>
            </a:r>
            <a:br>
              <a:rPr lang="pl-PL" sz="2800" dirty="0" smtClean="0">
                <a:latin typeface="+mn-lt"/>
                <a:ea typeface="Times New Roman"/>
                <a:cs typeface="Times New Roman"/>
              </a:rPr>
            </a:br>
            <a:r>
              <a:rPr lang="pl-PL" sz="2800" dirty="0" smtClean="0">
                <a:latin typeface="+mn-lt"/>
                <a:ea typeface="Times New Roman"/>
                <a:cs typeface="Times New Roman"/>
              </a:rPr>
              <a:t>i </a:t>
            </a:r>
            <a:r>
              <a:rPr lang="pl-PL" sz="2800" dirty="0">
                <a:latin typeface="+mn-lt"/>
                <a:ea typeface="Times New Roman"/>
                <a:cs typeface="Times New Roman"/>
              </a:rPr>
              <a:t>przedsięwzięć </a:t>
            </a:r>
          </a:p>
        </p:txBody>
      </p:sp>
      <p:graphicFrame>
        <p:nvGraphicFramePr>
          <p:cNvPr id="4" name="Tabela 3"/>
          <p:cNvGraphicFramePr>
            <a:graphicFrameLocks noGrp="1"/>
          </p:cNvGraphicFramePr>
          <p:nvPr>
            <p:extLst>
              <p:ext uri="{D42A27DB-BD31-4B8C-83A1-F6EECF244321}">
                <p14:modId xmlns:p14="http://schemas.microsoft.com/office/powerpoint/2010/main" val="3313340586"/>
              </p:ext>
            </p:extLst>
          </p:nvPr>
        </p:nvGraphicFramePr>
        <p:xfrm>
          <a:off x="251520" y="1027244"/>
          <a:ext cx="8424936" cy="5788921"/>
        </p:xfrm>
        <a:graphic>
          <a:graphicData uri="http://schemas.openxmlformats.org/drawingml/2006/table">
            <a:tbl>
              <a:tblPr firstRow="1" firstCol="1" bandRow="1"/>
              <a:tblGrid>
                <a:gridCol w="6796587"/>
                <a:gridCol w="1628349"/>
              </a:tblGrid>
              <a:tr h="417614">
                <a:tc>
                  <a:txBody>
                    <a:bodyPr/>
                    <a:lstStyle/>
                    <a:p>
                      <a:pPr indent="323850" algn="ctr">
                        <a:lnSpc>
                          <a:spcPct val="100000"/>
                        </a:lnSpc>
                        <a:spcBef>
                          <a:spcPts val="0"/>
                        </a:spcBef>
                        <a:spcAft>
                          <a:spcPts val="0"/>
                        </a:spcAft>
                      </a:pPr>
                      <a:r>
                        <a:rPr lang="pl-PL" sz="1400" b="1" dirty="0">
                          <a:solidFill>
                            <a:srgbClr val="FFFFFF"/>
                          </a:solidFill>
                          <a:effectLst/>
                          <a:latin typeface="Arial"/>
                          <a:ea typeface="Times New Roman"/>
                          <a:cs typeface="Times New Roman"/>
                        </a:rPr>
                        <a:t>Projekty / przedsięwzięcia</a:t>
                      </a:r>
                      <a:endParaRPr lang="pl-PL" sz="1400" dirty="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2610C"/>
                    </a:solidFill>
                  </a:tcPr>
                </a:tc>
                <a:tc>
                  <a:txBody>
                    <a:bodyPr/>
                    <a:lstStyle/>
                    <a:p>
                      <a:pPr marL="0" indent="0" algn="ctr">
                        <a:lnSpc>
                          <a:spcPct val="100000"/>
                        </a:lnSpc>
                        <a:spcBef>
                          <a:spcPts val="0"/>
                        </a:spcBef>
                        <a:spcAft>
                          <a:spcPts val="0"/>
                        </a:spcAft>
                      </a:pPr>
                      <a:r>
                        <a:rPr lang="pl-PL" sz="1400" b="1" dirty="0">
                          <a:solidFill>
                            <a:srgbClr val="FFFFFF"/>
                          </a:solidFill>
                          <a:effectLst/>
                          <a:latin typeface="Arial"/>
                          <a:ea typeface="Times New Roman"/>
                          <a:cs typeface="Times New Roman"/>
                        </a:rPr>
                        <a:t>Szacowana wartość (zł)</a:t>
                      </a:r>
                      <a:endParaRPr lang="pl-PL" sz="1400" dirty="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2610C"/>
                    </a:solidFill>
                  </a:tcPr>
                </a:tc>
              </a:tr>
              <a:tr h="287100">
                <a:tc>
                  <a:txBody>
                    <a:bodyPr/>
                    <a:lstStyle/>
                    <a:p>
                      <a:pPr marL="0" indent="0" algn="l">
                        <a:lnSpc>
                          <a:spcPct val="100000"/>
                        </a:lnSpc>
                        <a:spcBef>
                          <a:spcPts val="0"/>
                        </a:spcBef>
                        <a:spcAft>
                          <a:spcPts val="0"/>
                        </a:spcAft>
                      </a:pPr>
                      <a:r>
                        <a:rPr lang="pl-PL" sz="1400" dirty="0">
                          <a:effectLst/>
                          <a:latin typeface="Arial"/>
                          <a:ea typeface="Calibri"/>
                          <a:cs typeface="Times New Roman"/>
                        </a:rPr>
                        <a:t>Modernizacja zabytkowego budynku Małej Synagogi – Szkoły Żydowskiej</a:t>
                      </a:r>
                      <a:endParaRPr lang="pl-PL" sz="1400" dirty="0">
                        <a:effectLst/>
                        <a:latin typeface="Calibri"/>
                        <a:ea typeface="Calibri"/>
                        <a:cs typeface="Times New Roman"/>
                      </a:endParaRPr>
                    </a:p>
                  </a:txBody>
                  <a:tcPr marL="13563" marR="1356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3 571 428,00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211414">
                <a:tc>
                  <a:txBody>
                    <a:bodyPr/>
                    <a:lstStyle/>
                    <a:p>
                      <a:pPr marL="0" indent="0" algn="l">
                        <a:lnSpc>
                          <a:spcPct val="100000"/>
                        </a:lnSpc>
                        <a:spcBef>
                          <a:spcPts val="0"/>
                        </a:spcBef>
                        <a:spcAft>
                          <a:spcPts val="0"/>
                        </a:spcAft>
                      </a:pPr>
                      <a:r>
                        <a:rPr lang="pl-PL" sz="1400" dirty="0">
                          <a:effectLst/>
                          <a:latin typeface="Arial"/>
                          <a:ea typeface="Calibri"/>
                          <a:cs typeface="Times New Roman"/>
                        </a:rPr>
                        <a:t>Zabezpieczenie i zachowanie budynku dawnego ratusza</a:t>
                      </a:r>
                      <a:endParaRPr lang="pl-PL" sz="1400" dirty="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3 571 428,00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233024">
                <a:tc>
                  <a:txBody>
                    <a:bodyPr/>
                    <a:lstStyle/>
                    <a:p>
                      <a:pPr marL="0" indent="0" algn="l">
                        <a:lnSpc>
                          <a:spcPct val="100000"/>
                        </a:lnSpc>
                        <a:spcBef>
                          <a:spcPts val="0"/>
                        </a:spcBef>
                        <a:spcAft>
                          <a:spcPts val="0"/>
                        </a:spcAft>
                      </a:pPr>
                      <a:r>
                        <a:rPr lang="pl-PL" sz="1400" dirty="0">
                          <a:effectLst/>
                          <a:latin typeface="Arial"/>
                          <a:ea typeface="Calibri"/>
                          <a:cs typeface="Times New Roman"/>
                        </a:rPr>
                        <a:t>Odnawialne źródła energii w Gminie Łęczna</a:t>
                      </a:r>
                      <a:endParaRPr lang="pl-PL" sz="1400" dirty="0">
                        <a:effectLst/>
                        <a:latin typeface="Calibri"/>
                        <a:ea typeface="Calibri"/>
                        <a:cs typeface="Times New Roman"/>
                      </a:endParaRPr>
                    </a:p>
                  </a:txBody>
                  <a:tcPr marL="13563" marR="1356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12 000 000,00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417614">
                <a:tc>
                  <a:txBody>
                    <a:bodyPr/>
                    <a:lstStyle/>
                    <a:p>
                      <a:pPr marL="0" indent="0" algn="l">
                        <a:lnSpc>
                          <a:spcPct val="100000"/>
                        </a:lnSpc>
                        <a:spcBef>
                          <a:spcPts val="0"/>
                        </a:spcBef>
                        <a:spcAft>
                          <a:spcPts val="0"/>
                        </a:spcAft>
                      </a:pPr>
                      <a:r>
                        <a:rPr lang="pl-PL" sz="1400" dirty="0">
                          <a:effectLst/>
                          <a:latin typeface="Arial"/>
                          <a:ea typeface="Calibri"/>
                          <a:cs typeface="Times New Roman"/>
                        </a:rPr>
                        <a:t>Poprawa dostępności inwestycyjnej i komunikacyjnej gminy Łęczna – budowa i modernizacja dróg gminnych/ulic miejskich</a:t>
                      </a:r>
                      <a:endParaRPr lang="pl-PL" sz="1400" dirty="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25 000 000,00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417614">
                <a:tc>
                  <a:txBody>
                    <a:bodyPr/>
                    <a:lstStyle/>
                    <a:p>
                      <a:pPr marL="0" indent="0" algn="l">
                        <a:lnSpc>
                          <a:spcPct val="100000"/>
                        </a:lnSpc>
                        <a:spcBef>
                          <a:spcPts val="0"/>
                        </a:spcBef>
                        <a:spcAft>
                          <a:spcPts val="0"/>
                        </a:spcAft>
                      </a:pPr>
                      <a:r>
                        <a:rPr lang="pl-PL" sz="1400" dirty="0">
                          <a:effectLst/>
                          <a:latin typeface="Arial"/>
                          <a:ea typeface="Calibri"/>
                          <a:cs typeface="Times New Roman"/>
                        </a:rPr>
                        <a:t>Budowa dwóch źródeł wysokosprawnej kogeneracji gazowej na terenie miasta Łęczna</a:t>
                      </a:r>
                      <a:endParaRPr lang="pl-PL" sz="1400" dirty="0">
                        <a:effectLst/>
                        <a:latin typeface="Calibri"/>
                        <a:ea typeface="Calibri"/>
                        <a:cs typeface="Times New Roman"/>
                      </a:endParaRPr>
                    </a:p>
                  </a:txBody>
                  <a:tcPr marL="13563" marR="1356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10 000 000,00 </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626421">
                <a:tc>
                  <a:txBody>
                    <a:bodyPr/>
                    <a:lstStyle/>
                    <a:p>
                      <a:pPr marL="0" indent="0" algn="l">
                        <a:lnSpc>
                          <a:spcPct val="100000"/>
                        </a:lnSpc>
                        <a:spcBef>
                          <a:spcPts val="0"/>
                        </a:spcBef>
                        <a:spcAft>
                          <a:spcPts val="0"/>
                        </a:spcAft>
                      </a:pPr>
                      <a:r>
                        <a:rPr lang="pl-PL" sz="1400" dirty="0">
                          <a:effectLst/>
                          <a:latin typeface="Arial"/>
                          <a:ea typeface="Calibri"/>
                          <a:cs typeface="Times New Roman"/>
                        </a:rPr>
                        <a:t>Przebudowa sieci wodociągowej wraz z przyłączami w ul. Marszałka Józefa Piłsudskiego w Łęcznej etap1 ; etap 2 ; etap 3 ; etap 4 wraz z pełnieniem nadzoru inwestorskiego</a:t>
                      </a:r>
                      <a:endParaRPr lang="pl-PL" sz="1400" dirty="0">
                        <a:effectLst/>
                        <a:latin typeface="Calibri"/>
                        <a:ea typeface="Calibri"/>
                        <a:cs typeface="Times New Roman"/>
                      </a:endParaRPr>
                    </a:p>
                  </a:txBody>
                  <a:tcPr marL="13563" marR="1356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1 039 000,00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626421">
                <a:tc>
                  <a:txBody>
                    <a:bodyPr/>
                    <a:lstStyle/>
                    <a:p>
                      <a:pPr marL="0" indent="0" algn="l">
                        <a:lnSpc>
                          <a:spcPct val="100000"/>
                        </a:lnSpc>
                        <a:spcBef>
                          <a:spcPts val="0"/>
                        </a:spcBef>
                        <a:spcAft>
                          <a:spcPts val="0"/>
                        </a:spcAft>
                      </a:pPr>
                      <a:r>
                        <a:rPr lang="pl-PL" sz="1400" dirty="0">
                          <a:effectLst/>
                          <a:latin typeface="Arial"/>
                          <a:ea typeface="Calibri"/>
                          <a:cs typeface="Times New Roman"/>
                        </a:rPr>
                        <a:t>Budowa rurociągu kanalizacyjnego łączącego kolektor sanitarny odprowadzający ścieki bytowe od m. Łęczna do m. Stara Wieś wraz z pełnieniem nadzoru inwestorskiego  </a:t>
                      </a:r>
                      <a:endParaRPr lang="pl-PL" sz="1400" dirty="0">
                        <a:effectLst/>
                        <a:latin typeface="Calibri"/>
                        <a:ea typeface="Calibri"/>
                        <a:cs typeface="Times New Roman"/>
                      </a:endParaRPr>
                    </a:p>
                  </a:txBody>
                  <a:tcPr marL="13563" marR="13563" marT="0" marB="0">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1 354 101,00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417614">
                <a:tc>
                  <a:txBody>
                    <a:bodyPr/>
                    <a:lstStyle/>
                    <a:p>
                      <a:pPr marL="0" indent="0" algn="l">
                        <a:lnSpc>
                          <a:spcPct val="100000"/>
                        </a:lnSpc>
                        <a:spcBef>
                          <a:spcPts val="0"/>
                        </a:spcBef>
                        <a:spcAft>
                          <a:spcPts val="0"/>
                        </a:spcAft>
                      </a:pPr>
                      <a:r>
                        <a:rPr lang="pl-PL" sz="1400" dirty="0">
                          <a:effectLst/>
                          <a:latin typeface="Arial"/>
                          <a:ea typeface="Calibri"/>
                          <a:cs typeface="Times New Roman"/>
                        </a:rPr>
                        <a:t>Modernizacja stacji uzdatniania wody w Łęcznej wraz z pełnieniem nadzoru </a:t>
                      </a:r>
                      <a:r>
                        <a:rPr lang="pl-PL" sz="1400" dirty="0" smtClean="0">
                          <a:effectLst/>
                          <a:latin typeface="Arial"/>
                          <a:ea typeface="Calibri"/>
                          <a:cs typeface="Times New Roman"/>
                        </a:rPr>
                        <a:t>inwestorskiego</a:t>
                      </a:r>
                      <a:r>
                        <a:rPr lang="pl-PL" sz="1400" dirty="0">
                          <a:effectLst/>
                          <a:latin typeface="Arial"/>
                          <a:ea typeface="Calibri"/>
                          <a:cs typeface="Times New Roman"/>
                        </a:rPr>
                        <a:t> </a:t>
                      </a:r>
                      <a:endParaRPr lang="pl-PL" sz="1400" dirty="0">
                        <a:effectLst/>
                        <a:latin typeface="Calibri"/>
                        <a:ea typeface="Calibri"/>
                        <a:cs typeface="Times New Roman"/>
                      </a:endParaRPr>
                    </a:p>
                  </a:txBody>
                  <a:tcPr marL="13563" marR="1356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16 700 000,00</a:t>
                      </a:r>
                      <a:endParaRPr lang="pl-PL" sz="1400">
                        <a:effectLst/>
                        <a:latin typeface="Calibri"/>
                        <a:ea typeface="Calibri"/>
                        <a:cs typeface="Times New Roman"/>
                      </a:endParaRPr>
                    </a:p>
                    <a:p>
                      <a:pPr indent="323850" algn="just">
                        <a:lnSpc>
                          <a:spcPct val="100000"/>
                        </a:lnSpc>
                        <a:spcBef>
                          <a:spcPts val="0"/>
                        </a:spcBef>
                        <a:spcAft>
                          <a:spcPts val="0"/>
                        </a:spcAft>
                      </a:pPr>
                      <a:r>
                        <a:rPr lang="pl-PL" sz="1400">
                          <a:effectLst/>
                          <a:latin typeface="Arial"/>
                          <a:ea typeface="Calibri"/>
                          <a:cs typeface="Times New Roman"/>
                        </a:rPr>
                        <a:t> </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266945">
                <a:tc>
                  <a:txBody>
                    <a:bodyPr/>
                    <a:lstStyle/>
                    <a:p>
                      <a:pPr marL="0" indent="0" algn="l">
                        <a:lnSpc>
                          <a:spcPct val="100000"/>
                        </a:lnSpc>
                        <a:spcBef>
                          <a:spcPts val="0"/>
                        </a:spcBef>
                        <a:spcAft>
                          <a:spcPts val="0"/>
                        </a:spcAft>
                      </a:pPr>
                      <a:r>
                        <a:rPr lang="pl-PL" sz="1400" dirty="0">
                          <a:effectLst/>
                          <a:latin typeface="Arial"/>
                          <a:ea typeface="Calibri"/>
                          <a:cs typeface="Times New Roman"/>
                        </a:rPr>
                        <a:t>Modernizacja instalacji do mechanicznego przetwarzania odpadów</a:t>
                      </a:r>
                      <a:endParaRPr lang="pl-PL" sz="1400" dirty="0">
                        <a:effectLst/>
                        <a:latin typeface="Calibri"/>
                        <a:ea typeface="Calibri"/>
                        <a:cs typeface="Times New Roman"/>
                      </a:endParaRPr>
                    </a:p>
                  </a:txBody>
                  <a:tcPr marL="13563" marR="13563" marT="0" marB="0">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6 000 000,00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855589">
                <a:tc>
                  <a:txBody>
                    <a:bodyPr/>
                    <a:lstStyle/>
                    <a:p>
                      <a:pPr marL="0" indent="0" algn="l">
                        <a:lnSpc>
                          <a:spcPct val="100000"/>
                        </a:lnSpc>
                        <a:spcBef>
                          <a:spcPts val="0"/>
                        </a:spcBef>
                        <a:spcAft>
                          <a:spcPts val="0"/>
                        </a:spcAft>
                      </a:pPr>
                      <a:r>
                        <a:rPr lang="pl-PL" sz="1400" dirty="0">
                          <a:effectLst/>
                          <a:latin typeface="Arial"/>
                          <a:ea typeface="Calibri"/>
                          <a:cs typeface="Times New Roman"/>
                        </a:rPr>
                        <a:t>Rozbudowa instalacji do biologicznego przetwarzania odpadów poprzez budowę instalacji biologicznego przetwarzania odpadów zielonych z selektywnej zbiórki ustabilizowanych komunalnych osadów ściekowych oraz innych bioodpadów pochodzenia roślinnego na terenie Działu Utylizacji Odpadów w Starej </a:t>
                      </a:r>
                      <a:r>
                        <a:rPr lang="pl-PL" sz="1400" dirty="0" smtClean="0">
                          <a:effectLst/>
                          <a:latin typeface="Arial"/>
                          <a:ea typeface="Calibri"/>
                          <a:cs typeface="Times New Roman"/>
                        </a:rPr>
                        <a:t>Wsi</a:t>
                      </a:r>
                      <a:r>
                        <a:rPr lang="pl-PL" sz="1400" dirty="0">
                          <a:effectLst/>
                          <a:latin typeface="Arial"/>
                          <a:ea typeface="Calibri"/>
                          <a:cs typeface="Times New Roman"/>
                        </a:rPr>
                        <a:t> </a:t>
                      </a:r>
                      <a:endParaRPr lang="pl-PL" sz="1400" dirty="0">
                        <a:effectLst/>
                        <a:latin typeface="Calibri"/>
                        <a:ea typeface="Calibri"/>
                        <a:cs typeface="Times New Roman"/>
                      </a:endParaRPr>
                    </a:p>
                  </a:txBody>
                  <a:tcPr marL="13563" marR="1356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9 000 000,00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417614">
                <a:tc>
                  <a:txBody>
                    <a:bodyPr/>
                    <a:lstStyle/>
                    <a:p>
                      <a:pPr marL="0" indent="0" algn="l">
                        <a:lnSpc>
                          <a:spcPct val="100000"/>
                        </a:lnSpc>
                        <a:spcBef>
                          <a:spcPts val="0"/>
                        </a:spcBef>
                        <a:spcAft>
                          <a:spcPts val="0"/>
                        </a:spcAft>
                      </a:pPr>
                      <a:r>
                        <a:rPr lang="pl-PL" sz="1400" dirty="0">
                          <a:effectLst/>
                          <a:latin typeface="Arial"/>
                          <a:ea typeface="Calibri"/>
                          <a:cs typeface="Times New Roman"/>
                        </a:rPr>
                        <a:t>Rozbudowa Instalacji Komunalnej do składowania odpadów poprzez budowę IV kwatery do składowania odpadów. </a:t>
                      </a:r>
                      <a:endParaRPr lang="pl-PL" sz="1400" dirty="0">
                        <a:effectLst/>
                        <a:latin typeface="Calibri"/>
                        <a:ea typeface="Calibri"/>
                        <a:cs typeface="Times New Roman"/>
                      </a:endParaRPr>
                    </a:p>
                  </a:txBody>
                  <a:tcPr marL="13563" marR="13563" marT="0" marB="0">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a:effectLst/>
                          <a:latin typeface="Arial"/>
                          <a:ea typeface="Calibri"/>
                          <a:cs typeface="Times New Roman"/>
                        </a:rPr>
                        <a:t>8 000 000,00</a:t>
                      </a:r>
                      <a:endParaRPr lang="pl-PL" sz="140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519143">
                <a:tc>
                  <a:txBody>
                    <a:bodyPr/>
                    <a:lstStyle/>
                    <a:p>
                      <a:pPr marL="0" indent="0" algn="l">
                        <a:lnSpc>
                          <a:spcPct val="100000"/>
                        </a:lnSpc>
                        <a:spcBef>
                          <a:spcPts val="0"/>
                        </a:spcBef>
                        <a:spcAft>
                          <a:spcPts val="0"/>
                        </a:spcAft>
                      </a:pPr>
                      <a:r>
                        <a:rPr lang="pl-PL" sz="1400" dirty="0">
                          <a:effectLst/>
                          <a:latin typeface="Arial"/>
                          <a:ea typeface="Calibri"/>
                          <a:cs typeface="Times New Roman"/>
                        </a:rPr>
                        <a:t>Modernizacja oczyszczalni </a:t>
                      </a:r>
                      <a:r>
                        <a:rPr lang="pl-PL" sz="1400" dirty="0" smtClean="0">
                          <a:effectLst/>
                          <a:latin typeface="Arial"/>
                          <a:ea typeface="Calibri"/>
                          <a:cs typeface="Times New Roman"/>
                        </a:rPr>
                        <a:t>ścieków</a:t>
                      </a:r>
                      <a:endParaRPr lang="pl-PL" sz="1400" dirty="0">
                        <a:effectLst/>
                        <a:latin typeface="Calibri"/>
                        <a:ea typeface="Calibri"/>
                        <a:cs typeface="Times New Roman"/>
                      </a:endParaRPr>
                    </a:p>
                  </a:txBody>
                  <a:tcPr marL="13563" marR="1356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just">
                        <a:lnSpc>
                          <a:spcPct val="100000"/>
                        </a:lnSpc>
                        <a:spcBef>
                          <a:spcPts val="0"/>
                        </a:spcBef>
                        <a:spcAft>
                          <a:spcPts val="0"/>
                        </a:spcAft>
                      </a:pPr>
                      <a:r>
                        <a:rPr lang="pl-PL" sz="1400" dirty="0">
                          <a:effectLst/>
                          <a:latin typeface="Arial"/>
                          <a:ea typeface="Calibri"/>
                          <a:cs typeface="Times New Roman"/>
                        </a:rPr>
                        <a:t>30 000 000,00</a:t>
                      </a:r>
                      <a:endParaRPr lang="pl-PL" sz="1400" dirty="0">
                        <a:effectLst/>
                        <a:latin typeface="Calibri"/>
                        <a:ea typeface="Calibri"/>
                        <a:cs typeface="Times New Roman"/>
                      </a:endParaRPr>
                    </a:p>
                  </a:txBody>
                  <a:tcPr marL="13563" marR="1356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3305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3" name="Tabela 2"/>
          <p:cNvGraphicFramePr>
            <a:graphicFrameLocks noGrp="1"/>
          </p:cNvGraphicFramePr>
          <p:nvPr>
            <p:extLst>
              <p:ext uri="{D42A27DB-BD31-4B8C-83A1-F6EECF244321}">
                <p14:modId xmlns:p14="http://schemas.microsoft.com/office/powerpoint/2010/main" val="267827330"/>
              </p:ext>
            </p:extLst>
          </p:nvPr>
        </p:nvGraphicFramePr>
        <p:xfrm>
          <a:off x="179512" y="692696"/>
          <a:ext cx="8640960" cy="5195542"/>
        </p:xfrm>
        <a:graphic>
          <a:graphicData uri="http://schemas.openxmlformats.org/drawingml/2006/table">
            <a:tbl>
              <a:tblPr firstRow="1" firstCol="1" bandRow="1"/>
              <a:tblGrid>
                <a:gridCol w="3024336"/>
                <a:gridCol w="5616624"/>
              </a:tblGrid>
              <a:tr h="28423">
                <a:tc gridSpan="2">
                  <a:txBody>
                    <a:bodyPr/>
                    <a:lstStyle/>
                    <a:p>
                      <a:pPr marL="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2.1. Rozwój integracji społecznej i aktywności mieszkańców</a:t>
                      </a:r>
                      <a:endParaRPr lang="pl-PL" sz="1400" dirty="0">
                        <a:effectLst/>
                        <a:latin typeface="Calibri"/>
                        <a:ea typeface="Calibri"/>
                        <a:cs typeface="Times New Roman"/>
                      </a:endParaRPr>
                    </a:p>
                  </a:txBody>
                  <a:tcPr marL="1735" marR="173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18688">
                <a:tc>
                  <a:txBody>
                    <a:bodyPr/>
                    <a:lstStyle/>
                    <a:p>
                      <a:pPr marL="0"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1735" marR="1735"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marL="0"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1735" marR="173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143925">
                <a:tc rowSpan="3">
                  <a:txBody>
                    <a:bodyPr/>
                    <a:lstStyle/>
                    <a:p>
                      <a:pPr marL="95250" indent="0" algn="l">
                        <a:lnSpc>
                          <a:spcPct val="100000"/>
                        </a:lnSpc>
                        <a:spcBef>
                          <a:spcPts val="0"/>
                        </a:spcBef>
                        <a:spcAft>
                          <a:spcPts val="0"/>
                        </a:spcAft>
                      </a:pPr>
                      <a:r>
                        <a:rPr lang="pl-PL" sz="1400" b="1" dirty="0">
                          <a:effectLst/>
                          <a:latin typeface="Arial"/>
                          <a:ea typeface="Calibri"/>
                          <a:cs typeface="Times New Roman"/>
                        </a:rPr>
                        <a:t>Integracja społeczna i zawodowa osób wykluczonych, w tym osób niepełnosprawnych</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Likwidacja barier architektonicznych oraz poprawa dostępności osób niepełnosprawnych do obiektów użyteczności publicznej</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31033">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Rozwój i doskonalenie różnych form i narzędzi integracji społecznej i zawodowej osób niepełnosprawnych, w bliskiej współpracy z działającymi ośrodkami wsparcia (</a:t>
                      </a:r>
                      <a:r>
                        <a:rPr lang="pl-PL" sz="1400" dirty="0" err="1">
                          <a:effectLst/>
                          <a:latin typeface="Arial"/>
                          <a:ea typeface="Calibri"/>
                          <a:cs typeface="Times New Roman"/>
                        </a:rPr>
                        <a:t>np.środowiskowe</a:t>
                      </a:r>
                      <a:r>
                        <a:rPr lang="pl-PL" sz="1400" dirty="0">
                          <a:effectLst/>
                          <a:latin typeface="Arial"/>
                          <a:ea typeface="Calibri"/>
                          <a:cs typeface="Times New Roman"/>
                        </a:rPr>
                        <a:t> domy samopomocy, zakłady opiekuńczo-lecznicze, domy pomocy społecznej </a:t>
                      </a:r>
                      <a:r>
                        <a:rPr lang="pl-PL" sz="1400" dirty="0" err="1">
                          <a:effectLst/>
                          <a:latin typeface="Arial"/>
                          <a:ea typeface="Calibri"/>
                          <a:cs typeface="Times New Roman"/>
                        </a:rPr>
                        <a:t>itp</a:t>
                      </a:r>
                      <a:r>
                        <a:rPr lang="pl-PL" sz="1400" dirty="0">
                          <a:effectLst/>
                          <a:latin typeface="Arial"/>
                          <a:ea typeface="Calibri"/>
                          <a:cs typeface="Times New Roman"/>
                        </a:rPr>
                        <a:t>).</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22829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Rozwój podmiotów ekonomii społecznej jako szczególnej formy aktywizacji zawodowej i integracji społecznej osób wykluczonych</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3555">
                <a:tc rowSpan="3">
                  <a:txBody>
                    <a:bodyPr/>
                    <a:lstStyle/>
                    <a:p>
                      <a:pPr marL="95250" indent="0" algn="l">
                        <a:lnSpc>
                          <a:spcPct val="100000"/>
                        </a:lnSpc>
                        <a:spcBef>
                          <a:spcPts val="0"/>
                        </a:spcBef>
                        <a:spcAft>
                          <a:spcPts val="0"/>
                        </a:spcAft>
                        <a:tabLst>
                          <a:tab pos="723265" algn="l"/>
                        </a:tabLst>
                      </a:pPr>
                      <a:r>
                        <a:rPr kumimoji="0" lang="pl-PL" sz="1400" b="1" kern="1200" dirty="0">
                          <a:solidFill>
                            <a:schemeClr val="tx1"/>
                          </a:solidFill>
                          <a:effectLst/>
                          <a:latin typeface="Arial"/>
                          <a:ea typeface="Calibri"/>
                          <a:cs typeface="Times New Roman"/>
                        </a:rPr>
                        <a:t>Integracja społeczna i wsparcie dla osób starszych zagrożonych różnymi formami wykluczenia	</a:t>
                      </a:r>
                    </a:p>
                  </a:txBody>
                  <a:tcPr marL="1735" marR="1735" marT="0" marB="0" anchor="ctr">
                    <a:lnL w="12700" cap="flat" cmpd="sng" algn="ctr">
                      <a:solidFill>
                        <a:srgbClr val="80716A"/>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zapewnienia transportu publicznego (zbiorowego) dla osób starszych wykluczonych komunikacyjnie</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19355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wsparcia osób starszych zagrożonych ubóstwem energetycznym</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3555">
                <a:tc vMerge="1">
                  <a:txBody>
                    <a:bodyPr/>
                    <a:lstStyle/>
                    <a:p>
                      <a:endParaRPr lang="pl-PL"/>
                    </a:p>
                  </a:txBody>
                  <a:tcPr/>
                </a:tc>
                <a:tc>
                  <a:txBody>
                    <a:bodyPr/>
                    <a:lstStyle/>
                    <a:p>
                      <a:pPr marL="0" indent="0" algn="l">
                        <a:lnSpc>
                          <a:spcPct val="100000"/>
                        </a:lnSpc>
                        <a:spcBef>
                          <a:spcPts val="0"/>
                        </a:spcBef>
                        <a:spcAft>
                          <a:spcPts val="0"/>
                        </a:spcAft>
                      </a:pPr>
                      <a:r>
                        <a:rPr lang="pl-PL" sz="1400" dirty="0">
                          <a:effectLst/>
                          <a:latin typeface="Arial"/>
                          <a:ea typeface="Calibri"/>
                          <a:cs typeface="Times New Roman"/>
                        </a:rPr>
                        <a:t>Projekty w zakresie pomocy żywieniowej dla osób i rodzin zagrożonych ubóstwem dochodowym</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282887">
                <a:tc rowSpan="3">
                  <a:txBody>
                    <a:bodyPr/>
                    <a:lstStyle/>
                    <a:p>
                      <a:pPr marL="95250" indent="0" algn="l">
                        <a:lnSpc>
                          <a:spcPct val="100000"/>
                        </a:lnSpc>
                        <a:spcBef>
                          <a:spcPts val="0"/>
                        </a:spcBef>
                        <a:spcAft>
                          <a:spcPts val="0"/>
                        </a:spcAft>
                        <a:tabLst>
                          <a:tab pos="723265" algn="l"/>
                        </a:tabLst>
                      </a:pPr>
                      <a:r>
                        <a:rPr kumimoji="0" lang="pl-PL" sz="1400" b="1" kern="1200" dirty="0">
                          <a:solidFill>
                            <a:schemeClr val="tx1"/>
                          </a:solidFill>
                          <a:effectLst/>
                          <a:latin typeface="Arial"/>
                          <a:ea typeface="Calibri"/>
                          <a:cs typeface="Times New Roman"/>
                        </a:rPr>
                        <a:t>Wspieranie różnych form aktywizacji społecznej i kulturalnej seniorów	 </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Projekty w zakresie utworzenia / rozwoju domów seniora (dziennych domów pobytu) wraz z pakietami działań aktywizujących</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496294">
                <a:tc vMerge="1">
                  <a:txBody>
                    <a:bodyPr/>
                    <a:lstStyle/>
                    <a:p>
                      <a:endParaRPr lang="pl-PL"/>
                    </a:p>
                  </a:txBody>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Projekty dla seniorów z zakresu kultury i ochrony dziedzictwa narodowego </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610440">
                <a:tc vMerge="1">
                  <a:txBody>
                    <a:bodyPr/>
                    <a:lstStyle/>
                    <a:p>
                      <a:endParaRPr lang="pl-PL"/>
                    </a:p>
                  </a:txBody>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Wdrażanie najlepszych praktyk w zakresie wykorzystania potencjału seniorów w opiece i edukacji dzieci i młodzieży, pomocy dobrosąsiedzkiej, kształceniu zawodowym, itp.</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8007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3" name="Tabela 2"/>
          <p:cNvGraphicFramePr>
            <a:graphicFrameLocks noGrp="1"/>
          </p:cNvGraphicFramePr>
          <p:nvPr>
            <p:extLst>
              <p:ext uri="{D42A27DB-BD31-4B8C-83A1-F6EECF244321}">
                <p14:modId xmlns:p14="http://schemas.microsoft.com/office/powerpoint/2010/main" val="3516461896"/>
              </p:ext>
            </p:extLst>
          </p:nvPr>
        </p:nvGraphicFramePr>
        <p:xfrm>
          <a:off x="179512" y="692696"/>
          <a:ext cx="8640960" cy="4485888"/>
        </p:xfrm>
        <a:graphic>
          <a:graphicData uri="http://schemas.openxmlformats.org/drawingml/2006/table">
            <a:tbl>
              <a:tblPr firstRow="1" firstCol="1" bandRow="1"/>
              <a:tblGrid>
                <a:gridCol w="3024336"/>
                <a:gridCol w="5616624"/>
              </a:tblGrid>
              <a:tr h="28423">
                <a:tc gridSpan="2">
                  <a:txBody>
                    <a:bodyPr/>
                    <a:lstStyle/>
                    <a:p>
                      <a:pPr marL="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2.1. Rozwój integracji społecznej i aktywności mieszkańców</a:t>
                      </a:r>
                      <a:endParaRPr lang="pl-PL" sz="1400" dirty="0">
                        <a:effectLst/>
                        <a:latin typeface="Calibri"/>
                        <a:ea typeface="Calibri"/>
                        <a:cs typeface="Times New Roman"/>
                      </a:endParaRPr>
                    </a:p>
                  </a:txBody>
                  <a:tcPr marL="1735" marR="173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18688">
                <a:tc>
                  <a:txBody>
                    <a:bodyPr/>
                    <a:lstStyle/>
                    <a:p>
                      <a:pPr marL="0"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1735" marR="1735"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marL="0"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1735" marR="173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124073">
                <a:tc rowSpan="3">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Upowszechnienie zasad partycypacji społecznej i współrządzenia 	</a:t>
                      </a:r>
                      <a:endParaRPr lang="pl-PL" sz="1400" dirty="0">
                        <a:effectLst/>
                        <a:latin typeface="Calibri"/>
                        <a:ea typeface="Calibri"/>
                        <a:cs typeface="Times New Roman"/>
                      </a:endParaRPr>
                    </a:p>
                    <a:p>
                      <a:pPr marL="0" indent="323850" algn="l">
                        <a:lnSpc>
                          <a:spcPct val="100000"/>
                        </a:lnSpc>
                        <a:spcBef>
                          <a:spcPts val="0"/>
                        </a:spcBef>
                        <a:spcAft>
                          <a:spcPts val="0"/>
                        </a:spcAft>
                        <a:tabLst>
                          <a:tab pos="723265" algn="l"/>
                        </a:tabLst>
                      </a:pPr>
                      <a:r>
                        <a:rPr lang="pl-PL" sz="1400" b="1" dirty="0">
                          <a:effectLst/>
                          <a:latin typeface="Arial"/>
                          <a:ea typeface="Calibri"/>
                          <a:cs typeface="Times New Roman"/>
                        </a:rPr>
                        <a:t>	</a:t>
                      </a:r>
                      <a:endParaRPr lang="pl-PL" sz="1400" dirty="0">
                        <a:effectLst/>
                        <a:latin typeface="Calibri"/>
                        <a:ea typeface="Calibri"/>
                        <a:cs typeface="Times New Roman"/>
                      </a:endParaRPr>
                    </a:p>
                    <a:p>
                      <a:pPr marL="0" indent="323850" algn="l">
                        <a:lnSpc>
                          <a:spcPct val="100000"/>
                        </a:lnSpc>
                        <a:spcBef>
                          <a:spcPts val="0"/>
                        </a:spcBef>
                        <a:spcAft>
                          <a:spcPts val="0"/>
                        </a:spcAft>
                        <a:tabLst>
                          <a:tab pos="723265" algn="l"/>
                        </a:tabLst>
                      </a:pPr>
                      <a:r>
                        <a:rPr lang="pl-PL" sz="1400" b="1" dirty="0">
                          <a:effectLst/>
                          <a:latin typeface="Arial"/>
                          <a:ea typeface="Calibri"/>
                          <a:cs typeface="Times New Roman"/>
                        </a:rPr>
                        <a:t>	</a:t>
                      </a:r>
                      <a:endParaRPr lang="pl-PL" sz="1400" dirty="0">
                        <a:effectLst/>
                        <a:latin typeface="Calibri"/>
                        <a:ea typeface="Calibri"/>
                        <a:cs typeface="Times New Roman"/>
                      </a:endParaRPr>
                    </a:p>
                  </a:txBody>
                  <a:tcPr marL="1735" marR="1735" marT="0" marB="0" anchor="ctr">
                    <a:lnL w="12700" cap="flat" cmpd="sng" algn="ctr">
                      <a:solidFill>
                        <a:srgbClr val="80716A"/>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Partycypacja w procesie planowania strategicznego (aktywny udział mieszkańców w opracowywaniu dokumentów strategicznych gminy)</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129036">
                <a:tc vMerge="1">
                  <a:txBody>
                    <a:bodyPr/>
                    <a:lstStyle/>
                    <a:p>
                      <a:endParaRPr lang="pl-PL"/>
                    </a:p>
                  </a:txBody>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Partycypacja i współuczestnictwo w planowaniu budżetu gminy i jego wykorzystywaniu (Fundusz Sołecki)</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87109">
                <a:tc vMerge="1">
                  <a:txBody>
                    <a:bodyPr/>
                    <a:lstStyle/>
                    <a:p>
                      <a:endParaRPr lang="pl-PL"/>
                    </a:p>
                  </a:txBody>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Rozwój różnych technik i narzędzi partycypacyjnych w kluczowych obszarach współpracy władz samorządowych z mieszkańcami (np. rewitalizacja przestrzeni publicznych,  wspólna organizacja wydarzeń kulturalnych, panele obywatelskie nt. klimatu, ekologii, zasobów wody; mobilność i planowanie zielonej infrastruktury itp.)</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506219">
                <a:tc rowSpan="2">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Rozwój organizacji pozarządowych poprzez wsparcie finansowe i bliską współpracę 	</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Realizacja programów współpracy z organizacjami pozarządowymi bardziej ukierunkowanych na nowe inicjatywy i angażujących nowe podmioty i społeczności</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06219">
                <a:tc vMerge="1">
                  <a:txBody>
                    <a:bodyPr/>
                    <a:lstStyle/>
                    <a:p>
                      <a:endParaRPr lang="pl-PL"/>
                    </a:p>
                  </a:txBody>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Lepsze wykorzystanie istniejących struktur organizacyjnych (z osobowością i bez osobowości prawnej) do aktywizacji społeczności lokalnych </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129036">
                <a:tc rowSpan="2">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Pobudzanie aktywności obywatelskiej z wykorzystaniem technologii cyfrowych 	</a:t>
                      </a:r>
                      <a:endParaRPr lang="pl-PL" sz="1400" dirty="0">
                        <a:effectLst/>
                        <a:latin typeface="Calibri"/>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Projekty w zakresie rozwoju kompetencji cyfrowych wśród społeczności lokalnej </a:t>
                      </a: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2516">
                <a:tc vMerge="1">
                  <a:txBody>
                    <a:bodyPr/>
                    <a:lstStyle/>
                    <a:p>
                      <a:endParaRPr lang="pl-PL"/>
                    </a:p>
                  </a:txBody>
                  <a:tcPr/>
                </a:tc>
                <a:tc>
                  <a:txBody>
                    <a:bodyPr/>
                    <a:lstStyle/>
                    <a:p>
                      <a:pPr marL="0" indent="0" algn="l" rtl="0" eaLnBrk="1" latinLnBrk="0" hangingPunct="1">
                        <a:lnSpc>
                          <a:spcPct val="100000"/>
                        </a:lnSpc>
                        <a:spcBef>
                          <a:spcPts val="0"/>
                        </a:spcBef>
                        <a:spcAft>
                          <a:spcPts val="0"/>
                        </a:spcAft>
                      </a:pPr>
                      <a:r>
                        <a:rPr kumimoji="0" lang="pl-PL" sz="1400" kern="1200" dirty="0">
                          <a:solidFill>
                            <a:schemeClr val="tx1"/>
                          </a:solidFill>
                          <a:effectLst/>
                          <a:latin typeface="Arial"/>
                          <a:ea typeface="Calibri"/>
                          <a:cs typeface="Times New Roman"/>
                        </a:rPr>
                        <a:t>Realizacja projektów zawierających elementów koncepcji Smart </a:t>
                      </a:r>
                      <a:r>
                        <a:rPr kumimoji="0" lang="pl-PL" sz="1400" kern="1200" dirty="0" err="1">
                          <a:solidFill>
                            <a:schemeClr val="tx1"/>
                          </a:solidFill>
                          <a:effectLst/>
                          <a:latin typeface="Arial"/>
                          <a:ea typeface="Calibri"/>
                          <a:cs typeface="Times New Roman"/>
                        </a:rPr>
                        <a:t>Villages</a:t>
                      </a:r>
                      <a:endParaRPr kumimoji="0" lang="pl-PL" sz="1400" kern="1200" dirty="0">
                        <a:solidFill>
                          <a:schemeClr val="tx1"/>
                        </a:solidFill>
                        <a:effectLst/>
                        <a:latin typeface="Arial"/>
                        <a:ea typeface="Calibri"/>
                        <a:cs typeface="Times New Roman"/>
                      </a:endParaRPr>
                    </a:p>
                  </a:txBody>
                  <a:tcPr marL="1735" marR="1735"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6621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5" name="Tabela 4"/>
          <p:cNvGraphicFramePr>
            <a:graphicFrameLocks noGrp="1"/>
          </p:cNvGraphicFramePr>
          <p:nvPr>
            <p:extLst>
              <p:ext uri="{D42A27DB-BD31-4B8C-83A1-F6EECF244321}">
                <p14:modId xmlns:p14="http://schemas.microsoft.com/office/powerpoint/2010/main" val="476874312"/>
              </p:ext>
            </p:extLst>
          </p:nvPr>
        </p:nvGraphicFramePr>
        <p:xfrm>
          <a:off x="179512" y="692696"/>
          <a:ext cx="8568952" cy="4313634"/>
        </p:xfrm>
        <a:graphic>
          <a:graphicData uri="http://schemas.openxmlformats.org/drawingml/2006/table">
            <a:tbl>
              <a:tblPr firstRow="1" firstCol="1" bandRow="1"/>
              <a:tblGrid>
                <a:gridCol w="4284476"/>
                <a:gridCol w="4284476"/>
              </a:tblGrid>
              <a:tr h="0">
                <a:tc gridSpan="2">
                  <a:txBody>
                    <a:bodyPr/>
                    <a:lstStyle/>
                    <a:p>
                      <a:pPr marL="45720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2.3. Zwiększenie  dostępności i jakości edukacji oraz opieki nad dziećmi</a:t>
                      </a:r>
                      <a:endParaRPr lang="pl-PL" sz="1400" dirty="0">
                        <a:effectLst/>
                        <a:latin typeface="Calibri"/>
                        <a:ea typeface="Calibri"/>
                        <a:cs typeface="Times New Roman"/>
                      </a:endParaRPr>
                    </a:p>
                  </a:txBody>
                  <a:tcPr marL="5060" marR="506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311270">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5060" marR="506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5060" marR="506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297433">
                <a:tc rowSpan="2">
                  <a:txBody>
                    <a:bodyPr/>
                    <a:lstStyle/>
                    <a:p>
                      <a:pPr marL="95250" indent="0" algn="l">
                        <a:lnSpc>
                          <a:spcPct val="100000"/>
                        </a:lnSpc>
                        <a:spcBef>
                          <a:spcPts val="0"/>
                        </a:spcBef>
                        <a:spcAft>
                          <a:spcPts val="0"/>
                        </a:spcAft>
                      </a:pPr>
                      <a:r>
                        <a:rPr lang="pl-PL" sz="1400" b="1" dirty="0">
                          <a:effectLst/>
                          <a:latin typeface="Arial"/>
                          <a:ea typeface="Calibri"/>
                          <a:cs typeface="Times New Roman"/>
                        </a:rPr>
                        <a:t>Poprawa dostępności do usług opieki nad dziećmi w wieku do lat 3 i przedszkolnym 	</a:t>
                      </a:r>
                      <a:endParaRPr lang="pl-PL" sz="1400" dirty="0">
                        <a:effectLst/>
                        <a:latin typeface="Calibri"/>
                        <a:ea typeface="Calibri"/>
                        <a:cs typeface="Times New Roman"/>
                      </a:endParaRPr>
                    </a:p>
                  </a:txBody>
                  <a:tcPr marL="5060" marR="506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rozwoju infrastruktury żłobków oraz innych form opieki nad dziećmi do lat 3</a:t>
                      </a:r>
                      <a:endParaRPr lang="pl-PL" sz="1400" dirty="0">
                        <a:effectLst/>
                        <a:latin typeface="Calibri"/>
                        <a:ea typeface="Calibri"/>
                        <a:cs typeface="Times New Roman"/>
                      </a:endParaRPr>
                    </a:p>
                  </a:txBody>
                  <a:tcPr marL="5060" marR="506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724184">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tworzenia oraz rozwoju infrastruktury i usług wychowania przedszkolnego</a:t>
                      </a:r>
                      <a:endParaRPr lang="pl-PL" sz="1400" dirty="0">
                        <a:effectLst/>
                        <a:latin typeface="Calibri"/>
                        <a:ea typeface="Calibri"/>
                        <a:cs typeface="Times New Roman"/>
                      </a:endParaRPr>
                    </a:p>
                  </a:txBody>
                  <a:tcPr marL="5060" marR="506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59525">
                <a:tc rowSpan="4">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Poprawa jakości kształcenia młodzieży na poziomie podstawowym	</a:t>
                      </a:r>
                      <a:endParaRPr lang="pl-PL" sz="1400" dirty="0">
                        <a:effectLst/>
                        <a:latin typeface="Calibri"/>
                        <a:ea typeface="Calibri"/>
                        <a:cs typeface="Times New Roman"/>
                      </a:endParaRPr>
                    </a:p>
                  </a:txBody>
                  <a:tcPr marL="5060" marR="506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racjonalizacji i modernizacji kształcenia na poziomie podstawowym</a:t>
                      </a:r>
                      <a:endParaRPr lang="pl-PL" sz="1400" dirty="0">
                        <a:effectLst/>
                        <a:latin typeface="Calibri"/>
                        <a:ea typeface="Calibri"/>
                        <a:cs typeface="Times New Roman"/>
                      </a:endParaRPr>
                    </a:p>
                  </a:txBody>
                  <a:tcPr marL="5060" marR="506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59525">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Wsparcie uczniów w ramach programów stypendialnych (np.: stypendia naukowe i sportowe)</a:t>
                      </a:r>
                      <a:endParaRPr lang="pl-PL" sz="1400" dirty="0">
                        <a:effectLst/>
                        <a:latin typeface="Calibri"/>
                        <a:ea typeface="Calibri"/>
                        <a:cs typeface="Times New Roman"/>
                      </a:endParaRPr>
                    </a:p>
                  </a:txBody>
                  <a:tcPr marL="5060" marR="506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59525">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wyposażenia szkół w niezbędny sprzęt i rozwój pracowni przedmiotowych</a:t>
                      </a:r>
                      <a:endParaRPr lang="pl-PL" sz="1400" dirty="0">
                        <a:effectLst/>
                        <a:latin typeface="Calibri"/>
                        <a:ea typeface="Calibri"/>
                        <a:cs typeface="Times New Roman"/>
                      </a:endParaRPr>
                    </a:p>
                  </a:txBody>
                  <a:tcPr marL="5060" marR="5060"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59525">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poszerzania oferty kształcenia (np. zajęcia dodatkowe) oraz wprowadzania innowacji</a:t>
                      </a:r>
                      <a:endParaRPr lang="pl-PL" sz="1400" dirty="0">
                        <a:effectLst/>
                        <a:latin typeface="Calibri"/>
                        <a:ea typeface="Calibri"/>
                        <a:cs typeface="Times New Roman"/>
                      </a:endParaRPr>
                    </a:p>
                  </a:txBody>
                  <a:tcPr marL="5060" marR="5060"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726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2648" y="188640"/>
            <a:ext cx="8153400" cy="990600"/>
          </a:xfrm>
        </p:spPr>
        <p:txBody>
          <a:bodyPr>
            <a:noAutofit/>
          </a:bodyPr>
          <a:lstStyle/>
          <a:p>
            <a:r>
              <a:rPr lang="pl-PL" sz="2400" b="1" dirty="0" smtClean="0"/>
              <a:t>Nowe uwarunkowania prawne: nowe elementy </a:t>
            </a:r>
            <a:r>
              <a:rPr lang="pl-PL" sz="2400" b="1" dirty="0" smtClean="0"/>
              <a:t/>
            </a:r>
            <a:br>
              <a:rPr lang="pl-PL" sz="2400" b="1" dirty="0" smtClean="0"/>
            </a:br>
            <a:r>
              <a:rPr lang="pl-PL" sz="2400" b="1" dirty="0" smtClean="0"/>
              <a:t>i </a:t>
            </a:r>
            <a:r>
              <a:rPr lang="pl-PL" sz="2400" b="1" dirty="0" smtClean="0"/>
              <a:t>zakres  strategii </a:t>
            </a:r>
            <a:r>
              <a:rPr lang="pl-PL" sz="1400" b="1" dirty="0" smtClean="0"/>
              <a:t>(wynikające ze zintegrowanego podejścia w planowaniu rozwoju gminy) </a:t>
            </a:r>
            <a:endParaRPr lang="pl-PL" sz="14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420888"/>
            <a:ext cx="2710383" cy="26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276200" y="1346756"/>
            <a:ext cx="5807968" cy="5078313"/>
          </a:xfrm>
          <a:prstGeom prst="rect">
            <a:avLst/>
          </a:prstGeom>
        </p:spPr>
        <p:txBody>
          <a:bodyPr wrap="square">
            <a:spAutoFit/>
          </a:bodyPr>
          <a:lstStyle/>
          <a:p>
            <a:r>
              <a:rPr lang="pl-PL" dirty="0" smtClean="0"/>
              <a:t>Dokument strategii usankcjonowany prawnie i przeniesiony do ustawy ustrojowej (tj. Ustawy o samorządzie gminnym)</a:t>
            </a:r>
          </a:p>
          <a:p>
            <a:endParaRPr lang="pl-PL" dirty="0"/>
          </a:p>
          <a:p>
            <a:r>
              <a:rPr lang="pl-PL" dirty="0" smtClean="0"/>
              <a:t>Strategia </a:t>
            </a:r>
            <a:r>
              <a:rPr lang="pl-PL" b="1" dirty="0"/>
              <a:t>zawiera wnioski z diagnozy </a:t>
            </a:r>
            <a:r>
              <a:rPr lang="pl-PL" dirty="0"/>
              <a:t>(punkt wyjścia).</a:t>
            </a:r>
          </a:p>
          <a:p>
            <a:endParaRPr lang="pl-PL" dirty="0" smtClean="0"/>
          </a:p>
          <a:p>
            <a:r>
              <a:rPr lang="en-GB" dirty="0" err="1" smtClean="0"/>
              <a:t>Strategia</a:t>
            </a:r>
            <a:r>
              <a:rPr lang="pl-PL" dirty="0" smtClean="0"/>
              <a:t> </a:t>
            </a:r>
            <a:r>
              <a:rPr lang="en-GB" dirty="0" err="1" smtClean="0"/>
              <a:t>określa</a:t>
            </a:r>
            <a:r>
              <a:rPr lang="pl-PL" dirty="0" smtClean="0"/>
              <a:t> </a:t>
            </a:r>
            <a:r>
              <a:rPr lang="en-GB" dirty="0" smtClean="0"/>
              <a:t>:</a:t>
            </a:r>
            <a:endParaRPr lang="en-GB" dirty="0"/>
          </a:p>
          <a:p>
            <a:r>
              <a:rPr lang="en-GB" dirty="0"/>
              <a:t>1.cele </a:t>
            </a:r>
            <a:r>
              <a:rPr lang="en-GB" dirty="0" err="1"/>
              <a:t>strategiczne</a:t>
            </a:r>
            <a:r>
              <a:rPr lang="en-GB" dirty="0"/>
              <a:t>,</a:t>
            </a:r>
          </a:p>
          <a:p>
            <a:r>
              <a:rPr lang="pl-PL" dirty="0"/>
              <a:t>2.kierunki działań podejmowanych dla realizacji celów strategicznych,</a:t>
            </a:r>
          </a:p>
          <a:p>
            <a:r>
              <a:rPr lang="pl-PL" dirty="0"/>
              <a:t>3.oczekiwane rezultaty tych działań, w tym w wymiarze </a:t>
            </a:r>
            <a:r>
              <a:rPr lang="pl-PL" b="1" dirty="0"/>
              <a:t>przestrzennym</a:t>
            </a:r>
            <a:r>
              <a:rPr lang="pl-PL" dirty="0"/>
              <a:t>,</a:t>
            </a:r>
          </a:p>
          <a:p>
            <a:r>
              <a:rPr lang="pl-PL" dirty="0"/>
              <a:t>4.model struktury </a:t>
            </a:r>
            <a:r>
              <a:rPr lang="pl-PL" b="1" dirty="0"/>
              <a:t>funkcjonalno-przestrzennej </a:t>
            </a:r>
            <a:r>
              <a:rPr lang="pl-PL" dirty="0"/>
              <a:t>gminy </a:t>
            </a:r>
            <a:r>
              <a:rPr lang="pl-PL" dirty="0" smtClean="0"/>
              <a:t>(który docelowo ma zastąpić </a:t>
            </a:r>
            <a:r>
              <a:rPr lang="pl-PL" dirty="0" err="1" smtClean="0"/>
              <a:t>SUiKZP</a:t>
            </a:r>
            <a:r>
              <a:rPr lang="pl-PL" dirty="0" smtClean="0"/>
              <a:t> gminy) </a:t>
            </a:r>
            <a:endParaRPr lang="pl-PL" dirty="0"/>
          </a:p>
          <a:p>
            <a:r>
              <a:rPr lang="pl-PL" dirty="0"/>
              <a:t>5.rekomendacje dla </a:t>
            </a:r>
            <a:r>
              <a:rPr lang="pl-PL" b="1" dirty="0"/>
              <a:t>polityki przestrzennej </a:t>
            </a:r>
            <a:r>
              <a:rPr lang="pl-PL" dirty="0"/>
              <a:t>gminy,</a:t>
            </a:r>
          </a:p>
          <a:p>
            <a:r>
              <a:rPr lang="en-GB" dirty="0" smtClean="0"/>
              <a:t>6.</a:t>
            </a:r>
            <a:r>
              <a:rPr lang="pl-PL" dirty="0" smtClean="0"/>
              <a:t>o</a:t>
            </a:r>
            <a:r>
              <a:rPr lang="en-GB" dirty="0" err="1" smtClean="0"/>
              <a:t>bszary</a:t>
            </a:r>
            <a:r>
              <a:rPr lang="pl-PL" dirty="0" smtClean="0"/>
              <a:t> </a:t>
            </a:r>
            <a:r>
              <a:rPr lang="en-GB" dirty="0" err="1" smtClean="0"/>
              <a:t>strategicznej</a:t>
            </a:r>
            <a:r>
              <a:rPr lang="en-GB" dirty="0" smtClean="0"/>
              <a:t> </a:t>
            </a:r>
            <a:r>
              <a:rPr lang="en-GB" dirty="0" err="1"/>
              <a:t>interwencji</a:t>
            </a:r>
            <a:r>
              <a:rPr lang="en-GB" dirty="0"/>
              <a:t>,</a:t>
            </a:r>
          </a:p>
          <a:p>
            <a:r>
              <a:rPr lang="pl-PL" dirty="0"/>
              <a:t>7.system realizacji i ramy finansowe.</a:t>
            </a:r>
          </a:p>
        </p:txBody>
      </p:sp>
    </p:spTree>
    <p:extLst>
      <p:ext uri="{BB962C8B-B14F-4D97-AF65-F5344CB8AC3E}">
        <p14:creationId xmlns:p14="http://schemas.microsoft.com/office/powerpoint/2010/main" val="1849506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4" name="Tabela 3"/>
          <p:cNvGraphicFramePr>
            <a:graphicFrameLocks noGrp="1"/>
          </p:cNvGraphicFramePr>
          <p:nvPr>
            <p:extLst>
              <p:ext uri="{D42A27DB-BD31-4B8C-83A1-F6EECF244321}">
                <p14:modId xmlns:p14="http://schemas.microsoft.com/office/powerpoint/2010/main" val="2463281736"/>
              </p:ext>
            </p:extLst>
          </p:nvPr>
        </p:nvGraphicFramePr>
        <p:xfrm>
          <a:off x="251520" y="756357"/>
          <a:ext cx="8352928" cy="4681652"/>
        </p:xfrm>
        <a:graphic>
          <a:graphicData uri="http://schemas.openxmlformats.org/drawingml/2006/table">
            <a:tbl>
              <a:tblPr firstRow="1" firstCol="1" bandRow="1"/>
              <a:tblGrid>
                <a:gridCol w="4176464"/>
                <a:gridCol w="4176464"/>
              </a:tblGrid>
              <a:tr h="0">
                <a:tc gridSpan="2">
                  <a:txBody>
                    <a:bodyPr/>
                    <a:lstStyle/>
                    <a:p>
                      <a:pPr marL="457200"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2.4. Wzrost dostępu do usług kultury, sportu i rekreacji</a:t>
                      </a:r>
                      <a:endParaRPr lang="pl-PL" sz="1400" dirty="0">
                        <a:effectLst/>
                        <a:latin typeface="Calibri"/>
                        <a:ea typeface="Calibri"/>
                        <a:cs typeface="Times New Roman"/>
                      </a:endParaRPr>
                    </a:p>
                  </a:txBody>
                  <a:tcPr marL="3565" marR="356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371051">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3565" marR="356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3565" marR="3565"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774503">
                <a:tc rowSpan="2">
                  <a:txBody>
                    <a:bodyPr/>
                    <a:lstStyle/>
                    <a:p>
                      <a:pPr marL="177800" indent="0" algn="l">
                        <a:lnSpc>
                          <a:spcPct val="100000"/>
                        </a:lnSpc>
                        <a:spcBef>
                          <a:spcPts val="0"/>
                        </a:spcBef>
                        <a:spcAft>
                          <a:spcPts val="0"/>
                        </a:spcAft>
                      </a:pPr>
                      <a:r>
                        <a:rPr lang="pl-PL" sz="1400" b="1" dirty="0">
                          <a:effectLst/>
                          <a:latin typeface="Arial"/>
                          <a:ea typeface="Calibri"/>
                          <a:cs typeface="Times New Roman"/>
                        </a:rPr>
                        <a:t>Rozwój niezbędnej infrastruktury poprawiającej dostęp do usług kultury, sportu, rekreacji i wypoczynku na terenie gminy 	 </a:t>
                      </a:r>
                      <a:endParaRPr lang="pl-PL" sz="1400" dirty="0">
                        <a:effectLst/>
                        <a:latin typeface="Calibri"/>
                        <a:ea typeface="Calibri"/>
                        <a:cs typeface="Times New Roman"/>
                      </a:endParaRPr>
                    </a:p>
                  </a:txBody>
                  <a:tcPr marL="3565" marR="356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budowy/remontu/modernizacji infrastruktury służącej do rozwoju usług kulturalnych (muzea, biblioteki, domy kultury, świetlice wiejskie itp.)</a:t>
                      </a:r>
                      <a:endParaRPr lang="pl-PL" sz="1400" dirty="0">
                        <a:effectLst/>
                        <a:latin typeface="Calibri"/>
                        <a:ea typeface="Calibri"/>
                        <a:cs typeface="Times New Roman"/>
                      </a:endParaRPr>
                    </a:p>
                  </a:txBody>
                  <a:tcPr marL="3565" marR="356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856509">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budowy/rozbudowy obiektów związanych ze sportem, rekreacją i wypoczynkiem (baseny, hale sportowe, boiska, siłownie plenerowe, place zabaw, altany itp.).</a:t>
                      </a:r>
                      <a:endParaRPr lang="pl-PL" sz="1400" dirty="0">
                        <a:effectLst/>
                        <a:latin typeface="Calibri"/>
                        <a:ea typeface="Calibri"/>
                        <a:cs typeface="Times New Roman"/>
                      </a:endParaRPr>
                    </a:p>
                  </a:txBody>
                  <a:tcPr marL="3565" marR="356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193646">
                <a:tc rowSpan="2">
                  <a:txBody>
                    <a:bodyPr/>
                    <a:lstStyle/>
                    <a:p>
                      <a:pPr marL="177800" indent="0" algn="l">
                        <a:lnSpc>
                          <a:spcPct val="100000"/>
                        </a:lnSpc>
                        <a:spcBef>
                          <a:spcPts val="0"/>
                        </a:spcBef>
                        <a:spcAft>
                          <a:spcPts val="0"/>
                        </a:spcAft>
                        <a:tabLst>
                          <a:tab pos="723265" algn="l"/>
                        </a:tabLst>
                      </a:pPr>
                      <a:r>
                        <a:rPr lang="pl-PL" sz="1400" b="1" dirty="0">
                          <a:effectLst/>
                          <a:latin typeface="Arial"/>
                          <a:ea typeface="Calibri"/>
                          <a:cs typeface="Times New Roman"/>
                        </a:rPr>
                        <a:t>Kreowanie i rozwój wspólnej oferty kulturalnej i rekreacyjnej z gminami sąsiednimi 	</a:t>
                      </a:r>
                      <a:endParaRPr lang="pl-PL" sz="1400" dirty="0">
                        <a:effectLst/>
                        <a:latin typeface="Calibri"/>
                        <a:ea typeface="Calibri"/>
                        <a:cs typeface="Times New Roman"/>
                      </a:endParaRPr>
                    </a:p>
                  </a:txBody>
                  <a:tcPr marL="3565" marR="356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w zakresie organizowania i promowania wspólnych imprez kulturalnych i rekreacyjnych </a:t>
                      </a:r>
                      <a:endParaRPr lang="pl-PL" sz="1400" dirty="0">
                        <a:effectLst/>
                        <a:latin typeface="Calibri"/>
                        <a:ea typeface="Calibri"/>
                        <a:cs typeface="Times New Roman"/>
                      </a:endParaRPr>
                    </a:p>
                  </a:txBody>
                  <a:tcPr marL="3565" marR="356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193646">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aktywizujące społeczność lokalną do współuczestnictwa w propagowaniu lokalnej kultury i tradycji obszaru</a:t>
                      </a:r>
                      <a:endParaRPr lang="pl-PL" sz="1400" dirty="0">
                        <a:effectLst/>
                        <a:latin typeface="Calibri"/>
                        <a:ea typeface="Calibri"/>
                        <a:cs typeface="Times New Roman"/>
                      </a:endParaRPr>
                    </a:p>
                  </a:txBody>
                  <a:tcPr marL="3565" marR="3565"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4552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4" name="Tabela 3"/>
          <p:cNvGraphicFramePr>
            <a:graphicFrameLocks noGrp="1"/>
          </p:cNvGraphicFramePr>
          <p:nvPr>
            <p:extLst>
              <p:ext uri="{D42A27DB-BD31-4B8C-83A1-F6EECF244321}">
                <p14:modId xmlns:p14="http://schemas.microsoft.com/office/powerpoint/2010/main" val="2097409614"/>
              </p:ext>
            </p:extLst>
          </p:nvPr>
        </p:nvGraphicFramePr>
        <p:xfrm>
          <a:off x="107504" y="692696"/>
          <a:ext cx="8568952" cy="5795549"/>
        </p:xfrm>
        <a:graphic>
          <a:graphicData uri="http://schemas.openxmlformats.org/drawingml/2006/table">
            <a:tbl>
              <a:tblPr firstRow="1" firstCol="1" bandRow="1"/>
              <a:tblGrid>
                <a:gridCol w="3672408"/>
                <a:gridCol w="4896544"/>
              </a:tblGrid>
              <a:tr h="0">
                <a:tc gridSpan="2">
                  <a:txBody>
                    <a:bodyPr/>
                    <a:lstStyle/>
                    <a:p>
                      <a:pPr indent="323850" algn="ctr">
                        <a:lnSpc>
                          <a:spcPct val="115000"/>
                        </a:lnSpc>
                        <a:spcBef>
                          <a:spcPts val="600"/>
                        </a:spcBef>
                        <a:spcAft>
                          <a:spcPts val="0"/>
                        </a:spcAft>
                      </a:pPr>
                      <a:r>
                        <a:rPr lang="pl-PL" sz="1400" b="1" dirty="0">
                          <a:solidFill>
                            <a:srgbClr val="808080"/>
                          </a:solidFill>
                          <a:effectLst/>
                          <a:latin typeface="Arial"/>
                          <a:ea typeface="Calibri"/>
                          <a:cs typeface="Times New Roman"/>
                        </a:rPr>
                        <a:t>Cel operacyjny 2.5. Wysoki poziom bezpieczeństwa publicznego</a:t>
                      </a:r>
                      <a:endParaRPr lang="pl-PL" sz="1400" dirty="0">
                        <a:effectLst/>
                        <a:latin typeface="Calibri"/>
                        <a:ea typeface="Calibri"/>
                        <a:cs typeface="Times New Roman"/>
                      </a:endParaRPr>
                    </a:p>
                  </a:txBody>
                  <a:tcPr marL="5539" marR="5539"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330700">
                <a:tc>
                  <a:txBody>
                    <a:bodyPr/>
                    <a:lstStyle/>
                    <a:p>
                      <a:pPr indent="323850" algn="ctr">
                        <a:lnSpc>
                          <a:spcPct val="115000"/>
                        </a:lnSpc>
                        <a:spcBef>
                          <a:spcPts val="60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5539" marR="5539"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15000"/>
                        </a:lnSpc>
                        <a:spcBef>
                          <a:spcPts val="60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5539" marR="5539"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70775">
                <a:tc rowSpan="2">
                  <a:txBody>
                    <a:bodyPr/>
                    <a:lstStyle/>
                    <a:p>
                      <a:pPr marL="95250" indent="0" algn="l">
                        <a:lnSpc>
                          <a:spcPct val="115000"/>
                        </a:lnSpc>
                        <a:spcBef>
                          <a:spcPts val="600"/>
                        </a:spcBef>
                        <a:spcAft>
                          <a:spcPts val="0"/>
                        </a:spcAft>
                      </a:pPr>
                      <a:r>
                        <a:rPr lang="pl-PL" sz="1400" b="1" dirty="0">
                          <a:effectLst/>
                          <a:latin typeface="Arial"/>
                          <a:ea typeface="Calibri"/>
                          <a:cs typeface="Times New Roman"/>
                        </a:rPr>
                        <a:t>Poprawa bezpieczeństwa osobistego mieszkańców i ich mienia	</a:t>
                      </a:r>
                      <a:endParaRPr lang="pl-PL" sz="1400" dirty="0">
                        <a:effectLst/>
                        <a:latin typeface="Calibri"/>
                        <a:ea typeface="Calibri"/>
                        <a:cs typeface="Times New Roman"/>
                      </a:endParaRPr>
                    </a:p>
                  </a:txBody>
                  <a:tcPr marL="5539" marR="5539"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15000"/>
                        </a:lnSpc>
                        <a:spcBef>
                          <a:spcPts val="600"/>
                        </a:spcBef>
                        <a:spcAft>
                          <a:spcPts val="0"/>
                        </a:spcAft>
                      </a:pPr>
                      <a:r>
                        <a:rPr lang="pl-PL" sz="1400" dirty="0">
                          <a:effectLst/>
                          <a:latin typeface="Arial"/>
                          <a:ea typeface="Calibri"/>
                          <a:cs typeface="Times New Roman"/>
                        </a:rPr>
                        <a:t>Projekty związane z remontami budynków oraz doposażenie ochotniczych straży pożarnych działających na terenie gminy w specjalistyczny sprzęt do prowadzenia akcji ratowniczych oraz usuwania skutków zagrożeń naturalnych i katastrof</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834555">
                <a:tc vMerge="1">
                  <a:txBody>
                    <a:bodyPr/>
                    <a:lstStyle/>
                    <a:p>
                      <a:endParaRPr lang="pl-PL"/>
                    </a:p>
                  </a:txBody>
                  <a:tcPr/>
                </a:tc>
                <a:tc>
                  <a:txBody>
                    <a:bodyPr/>
                    <a:lstStyle/>
                    <a:p>
                      <a:pPr indent="0" algn="l">
                        <a:lnSpc>
                          <a:spcPct val="115000"/>
                        </a:lnSpc>
                        <a:spcBef>
                          <a:spcPts val="600"/>
                        </a:spcBef>
                        <a:spcAft>
                          <a:spcPts val="0"/>
                        </a:spcAft>
                      </a:pPr>
                      <a:r>
                        <a:rPr lang="pl-PL" sz="1400" dirty="0">
                          <a:effectLst/>
                          <a:latin typeface="Arial"/>
                          <a:ea typeface="Calibri"/>
                          <a:cs typeface="Times New Roman"/>
                        </a:rPr>
                        <a:t>Bliska współpraca służb mundurowych z władzami lokalnymi w zakresie monitorowania poziomu bezpieczeństwa i przeciwdziałania jego zagrożeniom </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68030">
                <a:tc rowSpan="2">
                  <a:txBody>
                    <a:bodyPr/>
                    <a:lstStyle/>
                    <a:p>
                      <a:pPr marL="95250" indent="0" algn="l">
                        <a:lnSpc>
                          <a:spcPct val="115000"/>
                        </a:lnSpc>
                        <a:spcBef>
                          <a:spcPts val="600"/>
                        </a:spcBef>
                        <a:spcAft>
                          <a:spcPts val="0"/>
                        </a:spcAft>
                      </a:pPr>
                      <a:r>
                        <a:rPr lang="pl-PL" sz="1400" b="1" dirty="0">
                          <a:effectLst/>
                          <a:latin typeface="Arial"/>
                          <a:ea typeface="Calibri"/>
                          <a:cs typeface="Times New Roman"/>
                        </a:rPr>
                        <a:t>Bezpieczeństwo publiczne w gminie (w tym klęski związane ze zmianą klimatu)</a:t>
                      </a:r>
                      <a:endParaRPr lang="pl-PL" sz="1400" dirty="0">
                        <a:effectLst/>
                        <a:latin typeface="Calibri"/>
                        <a:ea typeface="Calibri"/>
                        <a:cs typeface="Times New Roman"/>
                      </a:endParaRPr>
                    </a:p>
                  </a:txBody>
                  <a:tcPr marL="5539" marR="5539"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15000"/>
                        </a:lnSpc>
                        <a:spcBef>
                          <a:spcPts val="600"/>
                        </a:spcBef>
                        <a:spcAft>
                          <a:spcPts val="0"/>
                        </a:spcAft>
                      </a:pPr>
                      <a:r>
                        <a:rPr lang="pl-PL" sz="1400" dirty="0">
                          <a:solidFill>
                            <a:srgbClr val="000000"/>
                          </a:solidFill>
                          <a:effectLst/>
                          <a:latin typeface="Arial"/>
                          <a:ea typeface="Calibri"/>
                          <a:cs typeface="Times New Roman"/>
                        </a:rPr>
                        <a:t>Realizacja przedsięwzięć zapobiegających występowaniu negatywnych zjawisk związanych ze zmianą klimatu, w tym inwestycje związane z rozwojem tzw. zielono-błękitnej infrastruktury (obejmujące tereny zieleni jak parki, skwery, zieleńce)</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29364">
                <a:tc vMerge="1">
                  <a:txBody>
                    <a:bodyPr/>
                    <a:lstStyle/>
                    <a:p>
                      <a:endParaRPr lang="pl-PL"/>
                    </a:p>
                  </a:txBody>
                  <a:tcPr/>
                </a:tc>
                <a:tc>
                  <a:txBody>
                    <a:bodyPr/>
                    <a:lstStyle/>
                    <a:p>
                      <a:pPr indent="0" algn="just">
                        <a:lnSpc>
                          <a:spcPct val="115000"/>
                        </a:lnSpc>
                        <a:spcBef>
                          <a:spcPts val="600"/>
                        </a:spcBef>
                        <a:spcAft>
                          <a:spcPts val="0"/>
                        </a:spcAft>
                      </a:pPr>
                      <a:r>
                        <a:rPr lang="pl-PL" sz="1400" dirty="0">
                          <a:solidFill>
                            <a:srgbClr val="000000"/>
                          </a:solidFill>
                          <a:effectLst/>
                          <a:latin typeface="Arial"/>
                          <a:ea typeface="Calibri"/>
                          <a:cs typeface="Times New Roman"/>
                        </a:rPr>
                        <a:t>Projekty w zakresie monitoringu wizyjnego miejsc publicznych na terenie Gminy Łęczna</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68030">
                <a:tc rowSpan="3">
                  <a:txBody>
                    <a:bodyPr/>
                    <a:lstStyle/>
                    <a:p>
                      <a:pPr marL="95250" indent="0" algn="l">
                        <a:lnSpc>
                          <a:spcPct val="115000"/>
                        </a:lnSpc>
                        <a:spcBef>
                          <a:spcPts val="600"/>
                        </a:spcBef>
                        <a:spcAft>
                          <a:spcPts val="0"/>
                        </a:spcAft>
                      </a:pPr>
                      <a:r>
                        <a:rPr lang="pl-PL" sz="1400" b="1" dirty="0">
                          <a:effectLst/>
                          <a:latin typeface="Arial"/>
                          <a:ea typeface="Calibri"/>
                          <a:cs typeface="Times New Roman"/>
                        </a:rPr>
                        <a:t>Bezpieczna przestrzeń: rewitalizacja obszarów zdegradowanych lub zagrożonych trwała marginalizacją lub wykluczeniem społecznym	</a:t>
                      </a:r>
                      <a:endParaRPr lang="pl-PL" sz="1400" dirty="0">
                        <a:effectLst/>
                        <a:latin typeface="Calibri"/>
                        <a:ea typeface="Calibri"/>
                        <a:cs typeface="Times New Roman"/>
                      </a:endParaRPr>
                    </a:p>
                  </a:txBody>
                  <a:tcPr marL="5539" marR="5539"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15000"/>
                        </a:lnSpc>
                        <a:spcBef>
                          <a:spcPts val="600"/>
                        </a:spcBef>
                        <a:spcAft>
                          <a:spcPts val="0"/>
                        </a:spcAft>
                      </a:pPr>
                      <a:r>
                        <a:rPr lang="pl-PL" sz="1400" dirty="0">
                          <a:solidFill>
                            <a:srgbClr val="000000"/>
                          </a:solidFill>
                          <a:effectLst/>
                          <a:latin typeface="Arial"/>
                          <a:ea typeface="Calibri"/>
                          <a:cs typeface="Times New Roman"/>
                        </a:rPr>
                        <a:t>Projekty w zakresie odnowy/rewitalizacji przestrzeni publicznych i obiektów użyteczności publicznej</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169860">
                <a:tc vMerge="1">
                  <a:txBody>
                    <a:bodyPr/>
                    <a:lstStyle/>
                    <a:p>
                      <a:endParaRPr lang="pl-PL"/>
                    </a:p>
                  </a:txBody>
                  <a:tcPr/>
                </a:tc>
                <a:tc>
                  <a:txBody>
                    <a:bodyPr/>
                    <a:lstStyle/>
                    <a:p>
                      <a:pPr indent="0" algn="l">
                        <a:lnSpc>
                          <a:spcPct val="115000"/>
                        </a:lnSpc>
                        <a:spcBef>
                          <a:spcPts val="600"/>
                        </a:spcBef>
                        <a:spcAft>
                          <a:spcPts val="0"/>
                        </a:spcAft>
                      </a:pPr>
                      <a:r>
                        <a:rPr lang="pl-PL" sz="1400" dirty="0">
                          <a:solidFill>
                            <a:srgbClr val="000000"/>
                          </a:solidFill>
                          <a:effectLst/>
                          <a:latin typeface="Arial"/>
                          <a:ea typeface="Calibri"/>
                          <a:cs typeface="Times New Roman"/>
                        </a:rPr>
                        <a:t>Projekty w zakresie rewitalizacji przestrzeni i obiektów należących do osób prywatnych</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68030">
                <a:tc vMerge="1">
                  <a:txBody>
                    <a:bodyPr/>
                    <a:lstStyle/>
                    <a:p>
                      <a:endParaRPr lang="pl-PL"/>
                    </a:p>
                  </a:txBody>
                  <a:tcPr/>
                </a:tc>
                <a:tc>
                  <a:txBody>
                    <a:bodyPr/>
                    <a:lstStyle/>
                    <a:p>
                      <a:pPr indent="0" algn="l">
                        <a:lnSpc>
                          <a:spcPct val="115000"/>
                        </a:lnSpc>
                        <a:spcBef>
                          <a:spcPts val="600"/>
                        </a:spcBef>
                        <a:spcAft>
                          <a:spcPts val="0"/>
                        </a:spcAft>
                      </a:pPr>
                      <a:r>
                        <a:rPr lang="pl-PL" sz="1400" dirty="0">
                          <a:solidFill>
                            <a:srgbClr val="000000"/>
                          </a:solidFill>
                          <a:effectLst/>
                          <a:latin typeface="Arial"/>
                          <a:ea typeface="Calibri"/>
                          <a:cs typeface="Times New Roman"/>
                        </a:rPr>
                        <a:t>Projekty społeczne i partnerskie integrujące społeczność lokalną wokół wyznaczonych celów i przedsięwzięć rewitalizacyjnych</a:t>
                      </a:r>
                      <a:endParaRPr lang="pl-PL" sz="1400" dirty="0">
                        <a:effectLst/>
                        <a:latin typeface="Calibri"/>
                        <a:ea typeface="Calibri"/>
                        <a:cs typeface="Times New Roman"/>
                      </a:endParaRPr>
                    </a:p>
                  </a:txBody>
                  <a:tcPr marL="5539" marR="5539"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2437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064896" cy="864096"/>
          </a:xfrm>
        </p:spPr>
        <p:txBody>
          <a:bodyPr>
            <a:noAutofit/>
          </a:bodyPr>
          <a:lstStyle/>
          <a:p>
            <a:r>
              <a:rPr lang="pl-PL" sz="2800" dirty="0">
                <a:latin typeface="+mn-lt"/>
                <a:ea typeface="Times New Roman"/>
                <a:cs typeface="Times New Roman"/>
              </a:rPr>
              <a:t>wykaz wstępnie zidentyfikowanych projektów </a:t>
            </a:r>
            <a:r>
              <a:rPr lang="pl-PL" sz="2800" dirty="0" smtClean="0">
                <a:latin typeface="+mn-lt"/>
                <a:ea typeface="Times New Roman"/>
                <a:cs typeface="Times New Roman"/>
              </a:rPr>
              <a:t>i </a:t>
            </a:r>
            <a:r>
              <a:rPr lang="pl-PL" sz="2800" dirty="0">
                <a:latin typeface="+mn-lt"/>
                <a:ea typeface="Times New Roman"/>
                <a:cs typeface="Times New Roman"/>
              </a:rPr>
              <a:t>przedsięwzięć </a:t>
            </a:r>
          </a:p>
        </p:txBody>
      </p:sp>
      <p:graphicFrame>
        <p:nvGraphicFramePr>
          <p:cNvPr id="5" name="Tabela 4"/>
          <p:cNvGraphicFramePr>
            <a:graphicFrameLocks noGrp="1"/>
          </p:cNvGraphicFramePr>
          <p:nvPr>
            <p:extLst>
              <p:ext uri="{D42A27DB-BD31-4B8C-83A1-F6EECF244321}">
                <p14:modId xmlns:p14="http://schemas.microsoft.com/office/powerpoint/2010/main" val="1274472635"/>
              </p:ext>
            </p:extLst>
          </p:nvPr>
        </p:nvGraphicFramePr>
        <p:xfrm>
          <a:off x="179512" y="980728"/>
          <a:ext cx="8568952" cy="4760510"/>
        </p:xfrm>
        <a:graphic>
          <a:graphicData uri="http://schemas.openxmlformats.org/drawingml/2006/table">
            <a:tbl>
              <a:tblPr firstRow="1" firstCol="1" bandRow="1"/>
              <a:tblGrid>
                <a:gridCol w="5194180"/>
                <a:gridCol w="3374772"/>
              </a:tblGrid>
              <a:tr h="117780">
                <a:tc>
                  <a:txBody>
                    <a:bodyPr/>
                    <a:lstStyle/>
                    <a:p>
                      <a:pPr indent="323850" algn="ctr">
                        <a:lnSpc>
                          <a:spcPct val="115000"/>
                        </a:lnSpc>
                        <a:spcBef>
                          <a:spcPts val="600"/>
                        </a:spcBef>
                        <a:spcAft>
                          <a:spcPts val="0"/>
                        </a:spcAft>
                      </a:pPr>
                      <a:r>
                        <a:rPr lang="pl-PL" sz="1400" b="1">
                          <a:solidFill>
                            <a:srgbClr val="FFFFFF"/>
                          </a:solidFill>
                          <a:effectLst/>
                          <a:latin typeface="Arial"/>
                          <a:ea typeface="Times New Roman"/>
                          <a:cs typeface="Times New Roman"/>
                        </a:rPr>
                        <a:t>Projekty / przedsięwzięcia</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2610C"/>
                    </a:solidFill>
                  </a:tcPr>
                </a:tc>
                <a:tc>
                  <a:txBody>
                    <a:bodyPr/>
                    <a:lstStyle/>
                    <a:p>
                      <a:pPr indent="323850" algn="ctr">
                        <a:lnSpc>
                          <a:spcPct val="115000"/>
                        </a:lnSpc>
                        <a:spcBef>
                          <a:spcPts val="600"/>
                        </a:spcBef>
                        <a:spcAft>
                          <a:spcPts val="0"/>
                        </a:spcAft>
                      </a:pPr>
                      <a:r>
                        <a:rPr lang="pl-PL" sz="1400" b="1" dirty="0">
                          <a:solidFill>
                            <a:srgbClr val="FFFFFF"/>
                          </a:solidFill>
                          <a:effectLst/>
                          <a:latin typeface="Arial"/>
                          <a:ea typeface="Times New Roman"/>
                          <a:cs typeface="Times New Roman"/>
                        </a:rPr>
                        <a:t>Szacowana wartość (zł)</a:t>
                      </a:r>
                      <a:endParaRPr lang="pl-PL" sz="1600" dirty="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2610C"/>
                    </a:solidFill>
                  </a:tcPr>
                </a:tc>
              </a:tr>
              <a:tr h="706551">
                <a:tc>
                  <a:txBody>
                    <a:bodyPr/>
                    <a:lstStyle/>
                    <a:p>
                      <a:pPr indent="72000" algn="just">
                        <a:lnSpc>
                          <a:spcPct val="115000"/>
                        </a:lnSpc>
                        <a:spcBef>
                          <a:spcPts val="600"/>
                        </a:spcBef>
                        <a:spcAft>
                          <a:spcPts val="0"/>
                        </a:spcAft>
                      </a:pPr>
                      <a:r>
                        <a:rPr lang="pl-PL" sz="1400" dirty="0">
                          <a:effectLst/>
                          <a:latin typeface="Arial"/>
                          <a:ea typeface="Calibri"/>
                          <a:cs typeface="Times New Roman"/>
                        </a:rPr>
                        <a:t>Budowa Łęczyńskiej </a:t>
                      </a:r>
                      <a:r>
                        <a:rPr lang="pl-PL" sz="1400" dirty="0" err="1">
                          <a:effectLst/>
                          <a:latin typeface="Arial"/>
                          <a:ea typeface="Calibri"/>
                          <a:cs typeface="Times New Roman"/>
                        </a:rPr>
                        <a:t>Mediateki</a:t>
                      </a:r>
                      <a:endParaRPr lang="pl-PL" sz="1600" dirty="0">
                        <a:effectLst/>
                        <a:latin typeface="Calibri"/>
                        <a:ea typeface="Calibri"/>
                        <a:cs typeface="Times New Roman"/>
                      </a:endParaRPr>
                    </a:p>
                  </a:txBody>
                  <a:tcPr marL="15593" marR="1559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a:effectLst/>
                          <a:latin typeface="Arial"/>
                          <a:ea typeface="Calibri"/>
                          <a:cs typeface="Times New Roman"/>
                        </a:rPr>
                        <a:t>16 500 000,00</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466001">
                <a:tc>
                  <a:txBody>
                    <a:bodyPr/>
                    <a:lstStyle/>
                    <a:p>
                      <a:pPr indent="72000" algn="just">
                        <a:lnSpc>
                          <a:spcPct val="115000"/>
                        </a:lnSpc>
                        <a:spcBef>
                          <a:spcPts val="600"/>
                        </a:spcBef>
                        <a:spcAft>
                          <a:spcPts val="0"/>
                        </a:spcAft>
                      </a:pPr>
                      <a:r>
                        <a:rPr lang="pl-PL" sz="1400" dirty="0">
                          <a:effectLst/>
                          <a:latin typeface="Arial"/>
                          <a:ea typeface="Calibri"/>
                          <a:cs typeface="Times New Roman"/>
                        </a:rPr>
                        <a:t>Budowa przedszkola publicznego przy ul. Tysiąclecia w Łęcznej</a:t>
                      </a:r>
                      <a:endParaRPr lang="pl-PL" sz="1600" dirty="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a:effectLst/>
                          <a:latin typeface="Arial"/>
                          <a:ea typeface="Calibri"/>
                          <a:cs typeface="Times New Roman"/>
                        </a:rPr>
                        <a:t>16 200 000,00</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469927">
                <a:tc>
                  <a:txBody>
                    <a:bodyPr/>
                    <a:lstStyle/>
                    <a:p>
                      <a:pPr indent="72000" algn="just">
                        <a:lnSpc>
                          <a:spcPct val="115000"/>
                        </a:lnSpc>
                        <a:spcBef>
                          <a:spcPts val="600"/>
                        </a:spcBef>
                        <a:spcAft>
                          <a:spcPts val="0"/>
                        </a:spcAft>
                      </a:pPr>
                      <a:r>
                        <a:rPr lang="pl-PL" sz="1400" dirty="0">
                          <a:effectLst/>
                          <a:latin typeface="Arial"/>
                          <a:ea typeface="Calibri"/>
                          <a:cs typeface="Times New Roman"/>
                        </a:rPr>
                        <a:t>Budowa przedszkola w Łęcznej przy SP4</a:t>
                      </a:r>
                      <a:endParaRPr lang="pl-PL" sz="1600" dirty="0">
                        <a:effectLst/>
                        <a:latin typeface="Calibri"/>
                        <a:ea typeface="Calibri"/>
                        <a:cs typeface="Times New Roman"/>
                      </a:endParaRPr>
                    </a:p>
                  </a:txBody>
                  <a:tcPr marL="15593" marR="1559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a:effectLst/>
                          <a:latin typeface="Arial"/>
                          <a:ea typeface="Calibri"/>
                          <a:cs typeface="Times New Roman"/>
                        </a:rPr>
                        <a:t>13.221.078,28</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291891">
                <a:tc>
                  <a:txBody>
                    <a:bodyPr/>
                    <a:lstStyle/>
                    <a:p>
                      <a:pPr indent="72000" algn="just">
                        <a:lnSpc>
                          <a:spcPct val="115000"/>
                        </a:lnSpc>
                        <a:spcBef>
                          <a:spcPts val="600"/>
                        </a:spcBef>
                        <a:spcAft>
                          <a:spcPts val="0"/>
                        </a:spcAft>
                      </a:pPr>
                      <a:r>
                        <a:rPr lang="pl-PL" sz="1400" dirty="0">
                          <a:effectLst/>
                          <a:latin typeface="Arial"/>
                          <a:ea typeface="Calibri"/>
                          <a:cs typeface="Times New Roman"/>
                        </a:rPr>
                        <a:t>Przebudowa budynku szkolnego przy </a:t>
                      </a:r>
                      <a:r>
                        <a:rPr lang="pl-PL" sz="1400" dirty="0" err="1">
                          <a:effectLst/>
                          <a:latin typeface="Arial"/>
                          <a:ea typeface="Calibri"/>
                          <a:cs typeface="Times New Roman"/>
                        </a:rPr>
                        <a:t>ul.Staszica</a:t>
                      </a:r>
                      <a:r>
                        <a:rPr lang="pl-PL" sz="1400" dirty="0">
                          <a:effectLst/>
                          <a:latin typeface="Arial"/>
                          <a:ea typeface="Calibri"/>
                          <a:cs typeface="Times New Roman"/>
                        </a:rPr>
                        <a:t> 17 w Łęcznej na żłobek publiczny </a:t>
                      </a:r>
                      <a:endParaRPr lang="pl-PL" sz="1600" dirty="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a:effectLst/>
                          <a:latin typeface="Arial"/>
                          <a:ea typeface="Calibri"/>
                          <a:cs typeface="Times New Roman"/>
                        </a:rPr>
                        <a:t>5 000 000,00</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653084">
                <a:tc>
                  <a:txBody>
                    <a:bodyPr/>
                    <a:lstStyle/>
                    <a:p>
                      <a:pPr indent="72000" algn="just">
                        <a:lnSpc>
                          <a:spcPct val="115000"/>
                        </a:lnSpc>
                        <a:spcBef>
                          <a:spcPts val="600"/>
                        </a:spcBef>
                        <a:spcAft>
                          <a:spcPts val="0"/>
                        </a:spcAft>
                      </a:pPr>
                      <a:r>
                        <a:rPr lang="pl-PL" sz="1400" dirty="0">
                          <a:effectLst/>
                          <a:latin typeface="Arial"/>
                          <a:ea typeface="Calibri"/>
                          <a:cs typeface="Times New Roman"/>
                        </a:rPr>
                        <a:t>Adaptacja budynku synagogi na ośrodek </a:t>
                      </a:r>
                      <a:r>
                        <a:rPr lang="pl-PL" sz="1400" dirty="0" err="1">
                          <a:effectLst/>
                          <a:latin typeface="Arial"/>
                          <a:ea typeface="Calibri"/>
                          <a:cs typeface="Times New Roman"/>
                        </a:rPr>
                        <a:t>muzealno</a:t>
                      </a:r>
                      <a:r>
                        <a:rPr lang="pl-PL" sz="1400" dirty="0">
                          <a:effectLst/>
                          <a:latin typeface="Arial"/>
                          <a:ea typeface="Calibri"/>
                          <a:cs typeface="Times New Roman"/>
                        </a:rPr>
                        <a:t> – edukacyjny</a:t>
                      </a:r>
                      <a:endParaRPr lang="pl-PL" sz="1600" dirty="0">
                        <a:effectLst/>
                        <a:latin typeface="Calibri"/>
                        <a:ea typeface="Calibri"/>
                        <a:cs typeface="Times New Roman"/>
                      </a:endParaRPr>
                    </a:p>
                  </a:txBody>
                  <a:tcPr marL="15593" marR="1559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a:effectLst/>
                          <a:latin typeface="Arial"/>
                          <a:ea typeface="Calibri"/>
                          <a:cs typeface="Times New Roman"/>
                        </a:rPr>
                        <a:t>3 500 000,00</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718632">
                <a:tc>
                  <a:txBody>
                    <a:bodyPr/>
                    <a:lstStyle/>
                    <a:p>
                      <a:pPr indent="72000" algn="just">
                        <a:lnSpc>
                          <a:spcPct val="115000"/>
                        </a:lnSpc>
                        <a:spcBef>
                          <a:spcPts val="600"/>
                        </a:spcBef>
                        <a:spcAft>
                          <a:spcPts val="0"/>
                        </a:spcAft>
                      </a:pPr>
                      <a:r>
                        <a:rPr lang="pl-PL" sz="1400" dirty="0">
                          <a:effectLst/>
                          <a:latin typeface="Arial"/>
                          <a:ea typeface="Calibri"/>
                          <a:cs typeface="Times New Roman"/>
                        </a:rPr>
                        <a:t>Modernizacja zabytkowego budynku dawnej plebanii w Łęcznej do pełnienia nowych funkcji kulturalnych i społecznych</a:t>
                      </a:r>
                      <a:endParaRPr lang="pl-PL" sz="1600" dirty="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a:effectLst/>
                          <a:latin typeface="Arial"/>
                          <a:ea typeface="Calibri"/>
                          <a:cs typeface="Times New Roman"/>
                        </a:rPr>
                        <a:t>16 700 000,00</a:t>
                      </a:r>
                      <a:endParaRPr lang="pl-PL" sz="160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89329">
                <a:tc>
                  <a:txBody>
                    <a:bodyPr/>
                    <a:lstStyle/>
                    <a:p>
                      <a:pPr indent="72000" algn="l">
                        <a:lnSpc>
                          <a:spcPct val="115000"/>
                        </a:lnSpc>
                        <a:spcBef>
                          <a:spcPts val="600"/>
                        </a:spcBef>
                        <a:spcAft>
                          <a:spcPts val="0"/>
                        </a:spcAft>
                      </a:pPr>
                      <a:r>
                        <a:rPr lang="pl-PL" sz="1400" dirty="0">
                          <a:effectLst/>
                          <a:latin typeface="Arial"/>
                          <a:ea typeface="Calibri"/>
                          <a:cs typeface="Times New Roman"/>
                        </a:rPr>
                        <a:t>Rozbudowa infrastruktury  i zakresu usług świadczonych na rzecz grup wykluczanych społecznie, mieszkańców miasta i gminy Łęczna.</a:t>
                      </a:r>
                      <a:endParaRPr lang="pl-PL" sz="1600" dirty="0">
                        <a:effectLst/>
                        <a:latin typeface="Calibri"/>
                        <a:ea typeface="Calibri"/>
                        <a:cs typeface="Times New Roman"/>
                      </a:endParaRPr>
                    </a:p>
                    <a:p>
                      <a:pPr indent="72000" algn="l">
                        <a:lnSpc>
                          <a:spcPct val="115000"/>
                        </a:lnSpc>
                        <a:spcBef>
                          <a:spcPts val="600"/>
                        </a:spcBef>
                        <a:spcAft>
                          <a:spcPts val="0"/>
                        </a:spcAft>
                      </a:pPr>
                      <a:r>
                        <a:rPr lang="pl-PL" sz="1400" dirty="0">
                          <a:effectLst/>
                          <a:latin typeface="Arial"/>
                          <a:ea typeface="Calibri"/>
                          <a:cs typeface="Times New Roman"/>
                        </a:rPr>
                        <a:t> </a:t>
                      </a:r>
                      <a:endParaRPr lang="pl-PL" sz="1600" dirty="0">
                        <a:effectLst/>
                        <a:latin typeface="Calibri"/>
                        <a:ea typeface="Calibri"/>
                        <a:cs typeface="Times New Roman"/>
                      </a:endParaRPr>
                    </a:p>
                  </a:txBody>
                  <a:tcPr marL="15593" marR="15593"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5 000 000,00</a:t>
                      </a:r>
                      <a:endParaRPr lang="pl-PL" sz="1600" dirty="0">
                        <a:effectLst/>
                        <a:latin typeface="Calibri"/>
                        <a:ea typeface="Calibri"/>
                        <a:cs typeface="Times New Roman"/>
                      </a:endParaRPr>
                    </a:p>
                  </a:txBody>
                  <a:tcPr marL="15593" marR="15593"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3893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4" name="Tabela 3"/>
          <p:cNvGraphicFramePr>
            <a:graphicFrameLocks noGrp="1"/>
          </p:cNvGraphicFramePr>
          <p:nvPr>
            <p:extLst>
              <p:ext uri="{D42A27DB-BD31-4B8C-83A1-F6EECF244321}">
                <p14:modId xmlns:p14="http://schemas.microsoft.com/office/powerpoint/2010/main" val="1662258119"/>
              </p:ext>
            </p:extLst>
          </p:nvPr>
        </p:nvGraphicFramePr>
        <p:xfrm>
          <a:off x="179509" y="764705"/>
          <a:ext cx="8496946" cy="5314362"/>
        </p:xfrm>
        <a:graphic>
          <a:graphicData uri="http://schemas.openxmlformats.org/drawingml/2006/table">
            <a:tbl>
              <a:tblPr firstRow="1" firstCol="1" bandRow="1"/>
              <a:tblGrid>
                <a:gridCol w="3384379"/>
                <a:gridCol w="5112567"/>
              </a:tblGrid>
              <a:tr h="437804">
                <a:tc gridSpan="2">
                  <a:txBody>
                    <a:bodyPr/>
                    <a:lstStyle/>
                    <a:p>
                      <a:pPr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3.1. Rozwój lokalnej przedsiębiorczości i różnorodnych miejsc pracy</a:t>
                      </a:r>
                      <a:r>
                        <a:rPr lang="pl-PL" sz="1400" dirty="0">
                          <a:solidFill>
                            <a:srgbClr val="808080"/>
                          </a:solidFill>
                          <a:effectLst/>
                          <a:latin typeface="Arial"/>
                          <a:ea typeface="Calibri"/>
                          <a:cs typeface="Times New Roman"/>
                        </a:rPr>
                        <a:t> </a:t>
                      </a:r>
                      <a:r>
                        <a:rPr lang="pl-PL" sz="1400" b="1" dirty="0">
                          <a:solidFill>
                            <a:srgbClr val="808080"/>
                          </a:solidFill>
                          <a:effectLst/>
                          <a:latin typeface="Arial"/>
                          <a:ea typeface="Calibri"/>
                          <a:cs typeface="Times New Roman"/>
                        </a:rPr>
                        <a:t>oraz rozbudowa infrastruktury poprawiającej atrakcyjność inwestycyjną gminy</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459360">
                <a:tc>
                  <a:txBody>
                    <a:bodyPr/>
                    <a:lstStyle/>
                    <a:p>
                      <a:pPr indent="323850" algn="ctr">
                        <a:lnSpc>
                          <a:spcPct val="100000"/>
                        </a:lnSpc>
                        <a:spcBef>
                          <a:spcPts val="0"/>
                        </a:spcBef>
                        <a:spcAft>
                          <a:spcPts val="0"/>
                        </a:spcAft>
                      </a:pPr>
                      <a:r>
                        <a:rPr lang="pl-PL" sz="1400" dirty="0">
                          <a:solidFill>
                            <a:srgbClr val="FFFFFF"/>
                          </a:solidFill>
                          <a:effectLst/>
                          <a:latin typeface="Arial"/>
                          <a:ea typeface="Calibri"/>
                          <a:cs typeface="Times New Roman"/>
                        </a:rPr>
                        <a:t>Kierunek interwencji (działań)</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903035">
                <a:tc>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Poprawa dostępu przedsiębiorców do informacji, wiedzy i innowacji		</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Wsparcie przedsiębiorców poprzez organizację szkoleń, spotkań, warsztatów edukacyjnych umieszczanie informacji w Biuletynie Samorządu Gminy Łęczna oraz na stronie i poprzez Gminny Informator Sms</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56705">
                <a:tc rowSpan="4">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Tworzenie przyjaznego otoczenia prawnego i instytucjonalnego do rozwoju biznesu na terenie gminy oraz rozwój infrastruktury ukierunkowanej na rozwój lokalnej przedsiębiorczości i przyciągnięcie nowych inwestycji</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Prowadzenie spójnej i atrakcyjnej polityki podatkowej dla firm (w tym opracowanie systemu zachęt i ulg podatkowych dla nowo powstających i istniejących firm) </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875607">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Przedsięwzięcia związane z zapewnieniem przedsiębiorcom odpowiednio przygotowanych i uzbrojonych terenów inwestycyjnych oraz zaplecza lokalowego na potrzeby działalności produkcyjnej i usługowej</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545990">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Stworzenie skutecznego systemu promocji gospodarczej gminy i przyciągania inwestycji z zewnątrz</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37804">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Rozwój obszarów aktywności gospodarczej i inwestycyjnej poprzez aktualizowanie dokumentów planistycznych</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554787">
                <a:tc rowSpan="2">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Działania promujące gminę jako obszar do prowadzenia działalności gospodarczej</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Promocja gospodarcza gminy i jej terenów inwestycyjnych w kraju i za granicą</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443270">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Stworzenie oferty dla inwestorów i rozwój promocji gospodarczej gminy</a:t>
                      </a:r>
                      <a:endParaRPr lang="pl-PL" sz="1400" dirty="0">
                        <a:effectLst/>
                        <a:latin typeface="Calibri"/>
                        <a:ea typeface="Calibri"/>
                        <a:cs typeface="Times New Roman"/>
                      </a:endParaRPr>
                    </a:p>
                  </a:txBody>
                  <a:tcPr marL="4882" marR="4882"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9689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4" name="Tabela 3"/>
          <p:cNvGraphicFramePr>
            <a:graphicFrameLocks noGrp="1"/>
          </p:cNvGraphicFramePr>
          <p:nvPr>
            <p:extLst>
              <p:ext uri="{D42A27DB-BD31-4B8C-83A1-F6EECF244321}">
                <p14:modId xmlns:p14="http://schemas.microsoft.com/office/powerpoint/2010/main" val="995804847"/>
              </p:ext>
            </p:extLst>
          </p:nvPr>
        </p:nvGraphicFramePr>
        <p:xfrm>
          <a:off x="179512" y="836714"/>
          <a:ext cx="8496944" cy="5653515"/>
        </p:xfrm>
        <a:graphic>
          <a:graphicData uri="http://schemas.openxmlformats.org/drawingml/2006/table">
            <a:tbl>
              <a:tblPr firstRow="1" firstCol="1" bandRow="1"/>
              <a:tblGrid>
                <a:gridCol w="4248472"/>
                <a:gridCol w="4248472"/>
              </a:tblGrid>
              <a:tr h="29811">
                <a:tc gridSpan="2">
                  <a:txBody>
                    <a:bodyPr/>
                    <a:lstStyle/>
                    <a:p>
                      <a:pPr indent="323850" algn="ctr">
                        <a:lnSpc>
                          <a:spcPct val="100000"/>
                        </a:lnSpc>
                        <a:spcBef>
                          <a:spcPts val="0"/>
                        </a:spcBef>
                        <a:spcAft>
                          <a:spcPts val="0"/>
                        </a:spcAft>
                      </a:pPr>
                      <a:r>
                        <a:rPr lang="pl-PL" sz="1400" b="1">
                          <a:solidFill>
                            <a:srgbClr val="808080"/>
                          </a:solidFill>
                          <a:effectLst/>
                          <a:latin typeface="Arial"/>
                          <a:ea typeface="Calibri"/>
                          <a:cs typeface="Times New Roman"/>
                        </a:rPr>
                        <a:t>Cel operacyjny 3.2. Wsparcie rozwoju nowoczesnego rolnictwa</a:t>
                      </a:r>
                      <a:endParaRPr lang="pl-PL" sz="140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346509">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solidFill>
                      <a:srgbClr val="808080"/>
                    </a:solidFill>
                  </a:tcPr>
                </a:tc>
              </a:tr>
              <a:tr h="631082">
                <a:tc rowSpan="4">
                  <a:txBody>
                    <a:bodyPr/>
                    <a:lstStyle/>
                    <a:p>
                      <a:pPr marL="95250" indent="0" algn="l">
                        <a:lnSpc>
                          <a:spcPct val="100000"/>
                        </a:lnSpc>
                        <a:spcBef>
                          <a:spcPts val="0"/>
                        </a:spcBef>
                        <a:spcAft>
                          <a:spcPts val="0"/>
                        </a:spcAft>
                      </a:pPr>
                      <a:r>
                        <a:rPr lang="pl-PL" sz="1400" b="1" dirty="0">
                          <a:effectLst/>
                          <a:latin typeface="Arial"/>
                          <a:ea typeface="Calibri"/>
                          <a:cs typeface="Times New Roman"/>
                        </a:rPr>
                        <a:t>Zwiększenie konkurencyjności gospodarstw rolnych funkcjonujących na terenie gminy 	</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Wsparcie gospodarstw rolnych w podejmowaniu dodatkowej pozarolniczej działalności gospodarczej, w tym agroturystyki</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31082">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Wsparcie rozwoju krótkich łańcuchów dostaw żywności</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31082">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Wsparcie rozwoju przetwórstwa rolno-spożywczego m.in. w formie ulg podatkowych i doradztwa</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31082">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Tworzenie korzystnych warunków do przyciągania nowych inwestycji w zakresie przetwórstwa rolno-spożywczego</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31082">
                <a:tc rowSpan="3">
                  <a:txBody>
                    <a:bodyPr/>
                    <a:lstStyle/>
                    <a:p>
                      <a:pPr marL="95250" indent="0" algn="l">
                        <a:lnSpc>
                          <a:spcPct val="100000"/>
                        </a:lnSpc>
                        <a:spcBef>
                          <a:spcPts val="0"/>
                        </a:spcBef>
                        <a:spcAft>
                          <a:spcPts val="0"/>
                        </a:spcAft>
                        <a:tabLst>
                          <a:tab pos="723265" algn="l"/>
                        </a:tabLst>
                      </a:pPr>
                      <a:r>
                        <a:rPr lang="pl-PL" sz="1400" b="1" dirty="0">
                          <a:effectLst/>
                          <a:latin typeface="Arial"/>
                          <a:ea typeface="Calibri"/>
                          <a:cs typeface="Times New Roman"/>
                        </a:rPr>
                        <a:t>Wsparcie w zakresie marketingu i promocji działalności rolniczej </a:t>
                      </a:r>
                      <a:r>
                        <a:rPr lang="pl-PL" sz="1400" b="1" baseline="0" dirty="0" smtClean="0">
                          <a:effectLst/>
                          <a:latin typeface="Arial"/>
                          <a:ea typeface="Calibri"/>
                          <a:cs typeface="Times New Roman"/>
                        </a:rPr>
                        <a:t> </a:t>
                      </a:r>
                      <a:r>
                        <a:rPr lang="pl-PL" sz="1400" b="1" dirty="0" smtClean="0">
                          <a:effectLst/>
                          <a:latin typeface="Arial"/>
                          <a:ea typeface="Calibri"/>
                          <a:cs typeface="Times New Roman"/>
                        </a:rPr>
                        <a:t>i </a:t>
                      </a:r>
                      <a:r>
                        <a:rPr lang="pl-PL" sz="1400" b="1" dirty="0">
                          <a:effectLst/>
                          <a:latin typeface="Arial"/>
                          <a:ea typeface="Calibri"/>
                          <a:cs typeface="Times New Roman"/>
                        </a:rPr>
                        <a:t>przetwórczej 	</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Projekty związane z zapewnieniem lepszego otoczenia instytucjonalnego w zakresie obsługi branży rolno-spożywczej, w tym bliska współpraca z takimi instytucjami jak: Centrum Doradztwa Rolniczego w Brwinowie, LODR w Końskowoli, </a:t>
                      </a:r>
                      <a:r>
                        <a:rPr lang="pl-PL" sz="1400" dirty="0" err="1">
                          <a:effectLst/>
                          <a:latin typeface="Arial"/>
                          <a:ea typeface="Calibri"/>
                          <a:cs typeface="Times New Roman"/>
                        </a:rPr>
                        <a:t>IUNiG</a:t>
                      </a:r>
                      <a:r>
                        <a:rPr lang="pl-PL" sz="1400" dirty="0">
                          <a:effectLst/>
                          <a:latin typeface="Arial"/>
                          <a:ea typeface="Calibri"/>
                          <a:cs typeface="Times New Roman"/>
                        </a:rPr>
                        <a:t> w Puławach,</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31082">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Działania organizacyjne, informacyjne i promocyjne władz lokalnych dla rolników </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31082">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Wspieranie i inicjowanie łączenia się rolników w grupy sprzedażowe, producenckie, stowarzyszenia, spółdzielnie itp.</a:t>
                      </a:r>
                      <a:endParaRPr lang="pl-PL" sz="1400" dirty="0">
                        <a:effectLst/>
                        <a:latin typeface="Calibri"/>
                        <a:ea typeface="Calibri"/>
                        <a:cs typeface="Times New Roman"/>
                      </a:endParaRPr>
                    </a:p>
                  </a:txBody>
                  <a:tcPr marL="4676" marR="4676"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255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5" name="Tabela 4"/>
          <p:cNvGraphicFramePr>
            <a:graphicFrameLocks noGrp="1"/>
          </p:cNvGraphicFramePr>
          <p:nvPr>
            <p:extLst>
              <p:ext uri="{D42A27DB-BD31-4B8C-83A1-F6EECF244321}">
                <p14:modId xmlns:p14="http://schemas.microsoft.com/office/powerpoint/2010/main" val="2608923799"/>
              </p:ext>
            </p:extLst>
          </p:nvPr>
        </p:nvGraphicFramePr>
        <p:xfrm>
          <a:off x="251520" y="764704"/>
          <a:ext cx="8424936" cy="5893393"/>
        </p:xfrm>
        <a:graphic>
          <a:graphicData uri="http://schemas.openxmlformats.org/drawingml/2006/table">
            <a:tbl>
              <a:tblPr firstRow="1" firstCol="1" bandRow="1"/>
              <a:tblGrid>
                <a:gridCol w="2304256"/>
                <a:gridCol w="6120680"/>
              </a:tblGrid>
              <a:tr h="28944">
                <a:tc gridSpan="2">
                  <a:txBody>
                    <a:bodyPr/>
                    <a:lstStyle/>
                    <a:p>
                      <a:pPr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3.4. Rozwój cyfryzacji administracji publicznej i e-usług dla społeczeństwa</a:t>
                      </a:r>
                      <a:endParaRPr lang="pl-PL" sz="1400" dirty="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18688">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346033">
                <a:tc rowSpan="3">
                  <a:txBody>
                    <a:bodyPr/>
                    <a:lstStyle/>
                    <a:p>
                      <a:pPr marL="95250" indent="0" algn="l">
                        <a:lnSpc>
                          <a:spcPct val="100000"/>
                        </a:lnSpc>
                        <a:spcBef>
                          <a:spcPts val="0"/>
                        </a:spcBef>
                        <a:spcAft>
                          <a:spcPts val="0"/>
                        </a:spcAft>
                      </a:pPr>
                      <a:r>
                        <a:rPr lang="pl-PL" sz="1400" b="1" dirty="0">
                          <a:effectLst/>
                          <a:latin typeface="Arial"/>
                          <a:ea typeface="Calibri"/>
                          <a:cs typeface="Times New Roman"/>
                        </a:rPr>
                        <a:t>Cyfryzacja usług publicznych oraz elektroniczny obieg dokumentów </a:t>
                      </a:r>
                      <a:endParaRPr lang="pl-PL" sz="1400" dirty="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Przyśpieszenie procesu cyfryzacji usług publicznych na terenie gminy </a:t>
                      </a:r>
                      <a:endParaRPr lang="pl-PL" sz="1400" dirty="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680133">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Rozwój systemu wsparcia dodatkowego dla świadczenia usług elektronicznych,  w tym: cykliczne szkolenia na temat e-usług dla urzędników publicznych i mieszkańców; dodatkowe usługi w postaci np. elektronicznych faktur, zdalnej pomocy, aplikacje mobilne, czaty, webinaria, bezpieczne przesyłanie informacji; wsparcie dla osób o różnym stopniu niepełnosprawności; opracowanie procedury dotyczące oprogramowania, sprzętu i kwalifikacji personelu, aby prowadzić pracę zdalną i wykorzystywać udostępniane dokumenty, kalendarze elektroniczne itd.</a:t>
                      </a:r>
                      <a:endParaRPr lang="pl-PL" sz="1400" dirty="0">
                        <a:effectLst/>
                        <a:latin typeface="Calibri"/>
                        <a:ea typeface="Calibri"/>
                        <a:cs typeface="Times New Roman"/>
                      </a:endParaRPr>
                    </a:p>
                  </a:txBody>
                  <a:tcPr marL="4097" marR="4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346033">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Rozbudowa efektywnego systemu elektronicznego obiegu dokumentów umożliwiającego dzielenie się informacjami oraz komunikację między różnymi komórkami organizacyjnymi urzędu i jednostkami organizacyjnymi JST</a:t>
                      </a:r>
                      <a:endParaRPr lang="pl-PL" sz="1400" dirty="0">
                        <a:effectLst/>
                        <a:latin typeface="Calibri"/>
                        <a:ea typeface="Calibri"/>
                        <a:cs typeface="Times New Roman"/>
                      </a:endParaRPr>
                    </a:p>
                  </a:txBody>
                  <a:tcPr marL="4097" marR="4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46033">
                <a:tc rowSpan="4">
                  <a:txBody>
                    <a:bodyPr/>
                    <a:lstStyle/>
                    <a:p>
                      <a:pPr marL="95250" indent="0" algn="l">
                        <a:lnSpc>
                          <a:spcPct val="100000"/>
                        </a:lnSpc>
                        <a:spcBef>
                          <a:spcPts val="0"/>
                        </a:spcBef>
                        <a:spcAft>
                          <a:spcPts val="0"/>
                        </a:spcAft>
                      </a:pPr>
                      <a:r>
                        <a:rPr lang="pl-PL" sz="1400" b="1" dirty="0">
                          <a:effectLst/>
                          <a:latin typeface="Arial"/>
                          <a:ea typeface="Calibri"/>
                          <a:cs typeface="Times New Roman"/>
                        </a:rPr>
                        <a:t>Lepsze zarządzanie danymi publicznymi oraz zasady ich wykorzystywania i udostępniania</a:t>
                      </a:r>
                      <a:endParaRPr lang="pl-PL" sz="1400" dirty="0">
                        <a:effectLst/>
                        <a:latin typeface="Calibri"/>
                        <a:ea typeface="Calibri"/>
                        <a:cs typeface="Times New Roman"/>
                      </a:endParaRPr>
                    </a:p>
                  </a:txBody>
                  <a:tcPr marL="4097" marR="4097" marT="0" marB="0">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Przeprowadzenie inwentaryzacji dostępnych danych publicznych gromadzonych w zasobach gminy pod kątem ich udostępnienia jako dane otwarte</a:t>
                      </a:r>
                      <a:endParaRPr lang="pl-PL" sz="1400" dirty="0">
                        <a:effectLst/>
                        <a:latin typeface="Calibri"/>
                        <a:ea typeface="Calibri"/>
                        <a:cs typeface="Times New Roman"/>
                      </a:endParaRPr>
                    </a:p>
                  </a:txBody>
                  <a:tcPr marL="4097" marR="4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346033">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Opracowane strategii zarządzania własnymi danymi i udostępniania ich na zewnątrz (m.in. określenie metod, za pomocą których administracja zarządza własnymi zasobami danych poprzez ustalone reguły, polityki, procedury, role oraz zasady odpowiedzialności)</a:t>
                      </a:r>
                      <a:endParaRPr lang="pl-PL" sz="1400" dirty="0">
                        <a:effectLst/>
                        <a:latin typeface="Calibri"/>
                        <a:ea typeface="Calibri"/>
                        <a:cs typeface="Times New Roman"/>
                      </a:endParaRPr>
                    </a:p>
                  </a:txBody>
                  <a:tcPr marL="4097" marR="4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46033">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Współpraca z instytucjami krajowymi i podmiotami prywatnymi w zakresie właściwego zarządzania danymi w samorządach oraz ich udostępniania </a:t>
                      </a:r>
                      <a:endParaRPr lang="pl-PL" sz="1400" dirty="0">
                        <a:effectLst/>
                        <a:latin typeface="Calibri"/>
                        <a:ea typeface="Calibri"/>
                        <a:cs typeface="Times New Roman"/>
                      </a:endParaRPr>
                    </a:p>
                  </a:txBody>
                  <a:tcPr marL="4097" marR="4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346033">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Podnoszenie wiedzy i umiejętności pracowników administracji w zakresie otwierania i zarządzania danymi oraz zwiększanie świadomości społecznej na temat potencjału otwartych danych </a:t>
                      </a:r>
                      <a:endParaRPr lang="pl-PL" sz="1400" dirty="0">
                        <a:effectLst/>
                        <a:latin typeface="Calibri"/>
                        <a:ea typeface="Calibri"/>
                        <a:cs typeface="Times New Roman"/>
                      </a:endParaRPr>
                    </a:p>
                  </a:txBody>
                  <a:tcPr marL="4097" marR="4097" marT="0" marB="0">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565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467600" cy="580926"/>
          </a:xfrm>
        </p:spPr>
        <p:txBody>
          <a:bodyPr>
            <a:normAutofit/>
          </a:bodyPr>
          <a:lstStyle/>
          <a:p>
            <a:r>
              <a:rPr lang="pl-PL" sz="2800" dirty="0">
                <a:latin typeface="+mn-lt"/>
                <a:ea typeface="Times New Roman"/>
                <a:cs typeface="Times New Roman"/>
              </a:rPr>
              <a:t>Cele i kierunki rozwoju</a:t>
            </a:r>
          </a:p>
        </p:txBody>
      </p:sp>
      <p:graphicFrame>
        <p:nvGraphicFramePr>
          <p:cNvPr id="5" name="Tabela 4"/>
          <p:cNvGraphicFramePr>
            <a:graphicFrameLocks noGrp="1"/>
          </p:cNvGraphicFramePr>
          <p:nvPr>
            <p:extLst>
              <p:ext uri="{D42A27DB-BD31-4B8C-83A1-F6EECF244321}">
                <p14:modId xmlns:p14="http://schemas.microsoft.com/office/powerpoint/2010/main" val="3993632601"/>
              </p:ext>
            </p:extLst>
          </p:nvPr>
        </p:nvGraphicFramePr>
        <p:xfrm>
          <a:off x="251520" y="764704"/>
          <a:ext cx="8424936" cy="3413760"/>
        </p:xfrm>
        <a:graphic>
          <a:graphicData uri="http://schemas.openxmlformats.org/drawingml/2006/table">
            <a:tbl>
              <a:tblPr firstRow="1" firstCol="1" bandRow="1"/>
              <a:tblGrid>
                <a:gridCol w="2304256"/>
                <a:gridCol w="6120680"/>
              </a:tblGrid>
              <a:tr h="28944">
                <a:tc gridSpan="2">
                  <a:txBody>
                    <a:bodyPr/>
                    <a:lstStyle/>
                    <a:p>
                      <a:pPr indent="323850" algn="ctr">
                        <a:lnSpc>
                          <a:spcPct val="100000"/>
                        </a:lnSpc>
                        <a:spcBef>
                          <a:spcPts val="0"/>
                        </a:spcBef>
                        <a:spcAft>
                          <a:spcPts val="0"/>
                        </a:spcAft>
                      </a:pPr>
                      <a:r>
                        <a:rPr lang="pl-PL" sz="1400" b="1" dirty="0">
                          <a:solidFill>
                            <a:srgbClr val="808080"/>
                          </a:solidFill>
                          <a:effectLst/>
                          <a:latin typeface="Arial"/>
                          <a:ea typeface="Calibri"/>
                          <a:cs typeface="Times New Roman"/>
                        </a:rPr>
                        <a:t>Cel operacyjny 3.4. Rozwój cyfryzacji administracji publicznej i e-usług dla społeczeństwa</a:t>
                      </a:r>
                      <a:endParaRPr lang="pl-PL" sz="1400" dirty="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c hMerge="1">
                  <a:txBody>
                    <a:bodyPr/>
                    <a:lstStyle/>
                    <a:p>
                      <a:endParaRPr lang="pl-PL"/>
                    </a:p>
                  </a:txBody>
                  <a:tcPr/>
                </a:tc>
              </a:tr>
              <a:tr h="218688">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Kierunek interwencji (działań)</a:t>
                      </a:r>
                      <a:endParaRPr lang="pl-PL" sz="140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c>
                  <a:txBody>
                    <a:bodyPr/>
                    <a:lstStyle/>
                    <a:p>
                      <a:pPr indent="323850" algn="ctr">
                        <a:lnSpc>
                          <a:spcPct val="100000"/>
                        </a:lnSpc>
                        <a:spcBef>
                          <a:spcPts val="0"/>
                        </a:spcBef>
                        <a:spcAft>
                          <a:spcPts val="0"/>
                        </a:spcAft>
                      </a:pPr>
                      <a:r>
                        <a:rPr lang="pl-PL" sz="1400">
                          <a:solidFill>
                            <a:srgbClr val="FFFFFF"/>
                          </a:solidFill>
                          <a:effectLst/>
                          <a:latin typeface="Arial"/>
                          <a:ea typeface="Calibri"/>
                          <a:cs typeface="Times New Roman"/>
                        </a:rPr>
                        <a:t>Możliwe działania / typy projektów</a:t>
                      </a:r>
                      <a:endParaRPr lang="pl-PL" sz="140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808080"/>
                    </a:solidFill>
                  </a:tcPr>
                </a:tc>
              </a:tr>
              <a:tr h="346033">
                <a:tc rowSpan="3">
                  <a:txBody>
                    <a:bodyPr/>
                    <a:lstStyle/>
                    <a:p>
                      <a:pPr marL="95250" indent="0" algn="l">
                        <a:lnSpc>
                          <a:spcPct val="100000"/>
                        </a:lnSpc>
                        <a:spcBef>
                          <a:spcPts val="0"/>
                        </a:spcBef>
                        <a:spcAft>
                          <a:spcPts val="0"/>
                        </a:spcAft>
                      </a:pPr>
                      <a:r>
                        <a:rPr lang="pl-PL" sz="1400" b="1" dirty="0" err="1">
                          <a:effectLst/>
                          <a:latin typeface="Arial"/>
                          <a:ea typeface="Calibri"/>
                          <a:cs typeface="Times New Roman"/>
                        </a:rPr>
                        <a:t>Cyberbezpieczeństwo</a:t>
                      </a:r>
                      <a:r>
                        <a:rPr lang="pl-PL" sz="1400" b="1" dirty="0">
                          <a:effectLst/>
                          <a:latin typeface="Arial"/>
                          <a:ea typeface="Calibri"/>
                          <a:cs typeface="Times New Roman"/>
                        </a:rPr>
                        <a:t> i ochrona danych wrażliwych </a:t>
                      </a:r>
                      <a:endParaRPr lang="pl-PL" sz="1400" dirty="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Regularne monitorowanie dotychczasowych praktyk i procedur zapewnienia </a:t>
                      </a:r>
                      <a:r>
                        <a:rPr lang="pl-PL" sz="1400" dirty="0" err="1">
                          <a:effectLst/>
                          <a:latin typeface="Arial"/>
                          <a:ea typeface="Calibri"/>
                          <a:cs typeface="Times New Roman"/>
                        </a:rPr>
                        <a:t>cyberbezpieczeństwa</a:t>
                      </a:r>
                      <a:r>
                        <a:rPr lang="pl-PL" sz="1400" dirty="0">
                          <a:effectLst/>
                          <a:latin typeface="Arial"/>
                          <a:ea typeface="Calibri"/>
                          <a:cs typeface="Times New Roman"/>
                        </a:rPr>
                        <a:t> w urzędach gmin i jednostek im podległych (w tym coroczne wykonywanie audytów bezpieczeństwa)</a:t>
                      </a:r>
                      <a:endParaRPr lang="pl-PL" sz="1400" dirty="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346033">
                <a:tc vMerge="1">
                  <a:txBody>
                    <a:bodyPr/>
                    <a:lstStyle/>
                    <a:p>
                      <a:endParaRPr lang="pl-PL"/>
                    </a:p>
                  </a:txBody>
                  <a:tcPr/>
                </a:tc>
                <a:tc>
                  <a:txBody>
                    <a:bodyPr/>
                    <a:lstStyle/>
                    <a:p>
                      <a:pPr indent="0" algn="just">
                        <a:lnSpc>
                          <a:spcPct val="100000"/>
                        </a:lnSpc>
                        <a:spcBef>
                          <a:spcPts val="0"/>
                        </a:spcBef>
                        <a:spcAft>
                          <a:spcPts val="0"/>
                        </a:spcAft>
                      </a:pPr>
                      <a:r>
                        <a:rPr lang="pl-PL" sz="1400">
                          <a:effectLst/>
                          <a:latin typeface="Arial"/>
                          <a:ea typeface="Calibri"/>
                          <a:cs typeface="Times New Roman"/>
                        </a:rPr>
                        <a:t>Upowszechnianie wiedzy i dobrych praktyk w zakresie cyberbezpieczeństwa w administracji samorządowej (szkolenia, poradniki, dobre praktyki itp.)</a:t>
                      </a:r>
                      <a:endParaRPr lang="pl-PL" sz="140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46033">
                <a:tc vMerge="1">
                  <a:txBody>
                    <a:bodyPr/>
                    <a:lstStyle/>
                    <a:p>
                      <a:endParaRPr lang="pl-PL"/>
                    </a:p>
                  </a:txBody>
                  <a:tcPr/>
                </a:tc>
                <a:tc>
                  <a:txBody>
                    <a:bodyPr/>
                    <a:lstStyle/>
                    <a:p>
                      <a:pPr indent="0" algn="l">
                        <a:lnSpc>
                          <a:spcPct val="100000"/>
                        </a:lnSpc>
                        <a:spcBef>
                          <a:spcPts val="0"/>
                        </a:spcBef>
                        <a:spcAft>
                          <a:spcPts val="0"/>
                        </a:spcAft>
                      </a:pPr>
                      <a:r>
                        <a:rPr lang="pl-PL" sz="1400">
                          <a:effectLst/>
                          <a:latin typeface="Arial"/>
                          <a:ea typeface="Calibri"/>
                          <a:cs typeface="Times New Roman"/>
                        </a:rPr>
                        <a:t>Projekty inwestycyjne w zakresie zapewnienia cyberbezpieczeństwa (zgodnie ze zidentyfikowanymi potrzebami w zakresie zapewnienia odpowiedniego sprzętu i oprogramowania, korzystania z usług chmurowych)</a:t>
                      </a:r>
                      <a:endParaRPr lang="pl-PL" sz="140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346033">
                <a:tc rowSpan="2">
                  <a:txBody>
                    <a:bodyPr/>
                    <a:lstStyle/>
                    <a:p>
                      <a:pPr marL="95250" indent="0" algn="l">
                        <a:lnSpc>
                          <a:spcPct val="100000"/>
                        </a:lnSpc>
                        <a:spcBef>
                          <a:spcPts val="0"/>
                        </a:spcBef>
                        <a:spcAft>
                          <a:spcPts val="0"/>
                        </a:spcAft>
                      </a:pPr>
                      <a:r>
                        <a:rPr lang="pl-PL" sz="1400" b="1" dirty="0">
                          <a:effectLst/>
                          <a:latin typeface="Arial"/>
                          <a:ea typeface="Calibri"/>
                          <a:cs typeface="Times New Roman"/>
                        </a:rPr>
                        <a:t>Rozwój instytucjonalny gminy</a:t>
                      </a:r>
                      <a:endParaRPr lang="pl-PL" sz="1400" dirty="0">
                        <a:effectLst/>
                        <a:latin typeface="Calibri"/>
                        <a:ea typeface="Calibri"/>
                        <a:cs typeface="Times New Roman"/>
                      </a:endParaRPr>
                    </a:p>
                  </a:txBody>
                  <a:tcPr marL="4097" marR="4097" marT="0" marB="0" anchor="ctr">
                    <a:lnL w="12700" cap="flat" cmpd="sng" algn="ctr">
                      <a:solidFill>
                        <a:srgbClr val="80716A"/>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0" algn="l">
                        <a:lnSpc>
                          <a:spcPct val="100000"/>
                        </a:lnSpc>
                        <a:spcBef>
                          <a:spcPts val="0"/>
                        </a:spcBef>
                        <a:spcAft>
                          <a:spcPts val="0"/>
                        </a:spcAft>
                      </a:pPr>
                      <a:r>
                        <a:rPr lang="pl-PL" sz="1400" dirty="0">
                          <a:effectLst/>
                          <a:latin typeface="Arial"/>
                          <a:ea typeface="Calibri"/>
                          <a:cs typeface="Times New Roman"/>
                        </a:rPr>
                        <a:t>Podnoszenie kompetencji pracowników urzędu i gminnych jednostek organizacyjnych oraz wdrażanie usprawnień i innowacyjnych instrumentów zarządzania</a:t>
                      </a:r>
                      <a:endParaRPr lang="pl-PL" sz="1400" dirty="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D2610C"/>
                      </a:solidFill>
                      <a:prstDash val="solid"/>
                      <a:round/>
                      <a:headEnd type="none" w="med" len="med"/>
                      <a:tailEnd type="none" w="med" len="med"/>
                    </a:lnB>
                  </a:tcPr>
                </a:tc>
              </a:tr>
              <a:tr h="346033">
                <a:tc vMerge="1">
                  <a:txBody>
                    <a:bodyPr/>
                    <a:lstStyle/>
                    <a:p>
                      <a:endParaRPr lang="pl-PL"/>
                    </a:p>
                  </a:txBody>
                  <a:tcPr/>
                </a:tc>
                <a:tc>
                  <a:txBody>
                    <a:bodyPr/>
                    <a:lstStyle/>
                    <a:p>
                      <a:pPr indent="0" algn="l">
                        <a:lnSpc>
                          <a:spcPct val="100000"/>
                        </a:lnSpc>
                        <a:spcBef>
                          <a:spcPts val="0"/>
                        </a:spcBef>
                        <a:spcAft>
                          <a:spcPts val="0"/>
                        </a:spcAft>
                      </a:pPr>
                      <a:r>
                        <a:rPr lang="pl-PL" sz="1400" dirty="0">
                          <a:effectLst/>
                          <a:latin typeface="Arial"/>
                          <a:ea typeface="Calibri"/>
                          <a:cs typeface="Times New Roman"/>
                        </a:rPr>
                        <a:t>Podniesienie kompetencji pracowników administracji samorządowej m.in. w zakresie prowadzenia konsultacji społecznych i współpracy z mieszkańcami</a:t>
                      </a:r>
                      <a:endParaRPr lang="pl-PL" sz="1400" dirty="0">
                        <a:effectLst/>
                        <a:latin typeface="Calibri"/>
                        <a:ea typeface="Calibri"/>
                        <a:cs typeface="Times New Roman"/>
                      </a:endParaRPr>
                    </a:p>
                  </a:txBody>
                  <a:tcPr marL="4097" marR="4097" marT="0" marB="0" anchor="ctr">
                    <a:lnL w="12700" cap="flat" cmpd="sng" algn="ctr">
                      <a:solidFill>
                        <a:srgbClr val="D2610C"/>
                      </a:solidFill>
                      <a:prstDash val="solid"/>
                      <a:round/>
                      <a:headEnd type="none" w="med" len="med"/>
                      <a:tailEnd type="none" w="med" len="med"/>
                    </a:lnL>
                    <a:lnR w="12700" cap="flat" cmpd="sng" algn="ctr">
                      <a:solidFill>
                        <a:srgbClr val="D2610C"/>
                      </a:solidFill>
                      <a:prstDash val="solid"/>
                      <a:round/>
                      <a:headEnd type="none" w="med" len="med"/>
                      <a:tailEnd type="none" w="med" len="med"/>
                    </a:lnR>
                    <a:lnT w="12700" cap="flat" cmpd="sng" algn="ctr">
                      <a:solidFill>
                        <a:srgbClr val="D2610C"/>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6273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80920" cy="580926"/>
          </a:xfrm>
        </p:spPr>
        <p:txBody>
          <a:bodyPr>
            <a:noAutofit/>
          </a:bodyPr>
          <a:lstStyle/>
          <a:p>
            <a:r>
              <a:rPr lang="pl-PL" sz="2800" dirty="0">
                <a:latin typeface="+mn-lt"/>
                <a:ea typeface="Times New Roman"/>
                <a:cs typeface="Times New Roman"/>
              </a:rPr>
              <a:t>wykaz wstępnie zidentyfikowanych projektów </a:t>
            </a:r>
            <a:r>
              <a:rPr lang="pl-PL" sz="2800" dirty="0" smtClean="0">
                <a:latin typeface="+mn-lt"/>
                <a:ea typeface="Times New Roman"/>
                <a:cs typeface="Times New Roman"/>
              </a:rPr>
              <a:t>i </a:t>
            </a:r>
            <a:r>
              <a:rPr lang="pl-PL" sz="2800" dirty="0">
                <a:latin typeface="+mn-lt"/>
                <a:ea typeface="Times New Roman"/>
                <a:cs typeface="Times New Roman"/>
              </a:rPr>
              <a:t>przedsięwzięć </a:t>
            </a:r>
          </a:p>
        </p:txBody>
      </p:sp>
      <p:graphicFrame>
        <p:nvGraphicFramePr>
          <p:cNvPr id="4" name="Tabela 3"/>
          <p:cNvGraphicFramePr>
            <a:graphicFrameLocks noGrp="1"/>
          </p:cNvGraphicFramePr>
          <p:nvPr>
            <p:extLst>
              <p:ext uri="{D42A27DB-BD31-4B8C-83A1-F6EECF244321}">
                <p14:modId xmlns:p14="http://schemas.microsoft.com/office/powerpoint/2010/main" val="3808889652"/>
              </p:ext>
            </p:extLst>
          </p:nvPr>
        </p:nvGraphicFramePr>
        <p:xfrm>
          <a:off x="323528" y="1284289"/>
          <a:ext cx="8064896" cy="2302317"/>
        </p:xfrm>
        <a:graphic>
          <a:graphicData uri="http://schemas.openxmlformats.org/drawingml/2006/table">
            <a:tbl>
              <a:tblPr firstRow="1" firstCol="1" bandRow="1"/>
              <a:tblGrid>
                <a:gridCol w="4979748"/>
                <a:gridCol w="3085148"/>
              </a:tblGrid>
              <a:tr h="215964">
                <a:tc>
                  <a:txBody>
                    <a:bodyPr/>
                    <a:lstStyle/>
                    <a:p>
                      <a:pPr indent="0" algn="ctr">
                        <a:lnSpc>
                          <a:spcPct val="115000"/>
                        </a:lnSpc>
                        <a:spcBef>
                          <a:spcPts val="600"/>
                        </a:spcBef>
                        <a:spcAft>
                          <a:spcPts val="0"/>
                        </a:spcAft>
                      </a:pPr>
                      <a:r>
                        <a:rPr lang="pl-PL" sz="1400" b="1" dirty="0">
                          <a:solidFill>
                            <a:srgbClr val="FFFFFF"/>
                          </a:solidFill>
                          <a:effectLst/>
                          <a:latin typeface="Arial"/>
                          <a:ea typeface="Times New Roman"/>
                          <a:cs typeface="Times New Roman"/>
                        </a:rPr>
                        <a:t>Projekty / przedsięwzięcia</a:t>
                      </a:r>
                      <a:endParaRPr lang="pl-PL" sz="1400" dirty="0">
                        <a:effectLst/>
                        <a:latin typeface="Calibri"/>
                        <a:ea typeface="Calibri"/>
                        <a:cs typeface="Times New Roman"/>
                      </a:endParaRPr>
                    </a:p>
                  </a:txBody>
                  <a:tcPr marL="34108" marR="3410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2610C"/>
                    </a:solidFill>
                  </a:tcPr>
                </a:tc>
                <a:tc>
                  <a:txBody>
                    <a:bodyPr/>
                    <a:lstStyle/>
                    <a:p>
                      <a:pPr indent="0" algn="ctr">
                        <a:lnSpc>
                          <a:spcPct val="115000"/>
                        </a:lnSpc>
                        <a:spcBef>
                          <a:spcPts val="600"/>
                        </a:spcBef>
                        <a:spcAft>
                          <a:spcPts val="0"/>
                        </a:spcAft>
                      </a:pPr>
                      <a:r>
                        <a:rPr lang="pl-PL" sz="1400" b="1" dirty="0">
                          <a:solidFill>
                            <a:srgbClr val="FFFFFF"/>
                          </a:solidFill>
                          <a:effectLst/>
                          <a:latin typeface="Arial"/>
                          <a:ea typeface="Times New Roman"/>
                          <a:cs typeface="Times New Roman"/>
                        </a:rPr>
                        <a:t>Szacowana wartość (zł)</a:t>
                      </a:r>
                      <a:endParaRPr lang="pl-PL" sz="1400" dirty="0">
                        <a:effectLst/>
                        <a:latin typeface="Calibri"/>
                        <a:ea typeface="Calibri"/>
                        <a:cs typeface="Times New Roman"/>
                      </a:endParaRPr>
                    </a:p>
                  </a:txBody>
                  <a:tcPr marL="34108" marR="3410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2610C"/>
                    </a:solidFill>
                  </a:tcPr>
                </a:tc>
              </a:tr>
              <a:tr h="853350">
                <a:tc>
                  <a:txBody>
                    <a:bodyPr/>
                    <a:lstStyle/>
                    <a:p>
                      <a:pPr indent="0" algn="l">
                        <a:lnSpc>
                          <a:spcPct val="115000"/>
                        </a:lnSpc>
                        <a:spcBef>
                          <a:spcPts val="600"/>
                        </a:spcBef>
                        <a:spcAft>
                          <a:spcPts val="0"/>
                        </a:spcAft>
                      </a:pPr>
                      <a:r>
                        <a:rPr lang="pl-PL" sz="1400" dirty="0">
                          <a:effectLst/>
                          <a:latin typeface="Arial"/>
                          <a:ea typeface="Calibri"/>
                          <a:cs typeface="Times New Roman"/>
                        </a:rPr>
                        <a:t>Przebudowa ul. Lubelskiej oraz budowa infrastruktury turystyki i rekreacji przy ujściu rz. Świnki do rz. Wieprz i przy budynku spichlerza w Podzamczu</a:t>
                      </a:r>
                      <a:endParaRPr lang="pl-PL" sz="1400" dirty="0">
                        <a:effectLst/>
                        <a:latin typeface="Calibri"/>
                        <a:ea typeface="Calibri"/>
                        <a:cs typeface="Times New Roman"/>
                      </a:endParaRPr>
                    </a:p>
                  </a:txBody>
                  <a:tcPr marL="34108" marR="34108" marT="0" marB="0" anchor="ctr">
                    <a:lnL w="12700" cap="flat" cmpd="sng" algn="ctr">
                      <a:solidFill>
                        <a:srgbClr val="80716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c>
                  <a:txBody>
                    <a:bodyPr/>
                    <a:lstStyle/>
                    <a:p>
                      <a:pPr indent="0" algn="ctr">
                        <a:lnSpc>
                          <a:spcPct val="115000"/>
                        </a:lnSpc>
                        <a:spcBef>
                          <a:spcPts val="600"/>
                        </a:spcBef>
                        <a:spcAft>
                          <a:spcPts val="0"/>
                        </a:spcAft>
                      </a:pPr>
                      <a:r>
                        <a:rPr lang="pl-PL" sz="1400" dirty="0">
                          <a:effectLst/>
                          <a:latin typeface="Arial"/>
                          <a:ea typeface="Calibri"/>
                          <a:cs typeface="Times New Roman"/>
                        </a:rPr>
                        <a:t>8 700 000,00</a:t>
                      </a:r>
                      <a:endParaRPr lang="pl-PL" sz="1400" dirty="0">
                        <a:effectLst/>
                        <a:latin typeface="Calibri"/>
                        <a:ea typeface="Calibri"/>
                        <a:cs typeface="Times New Roman"/>
                      </a:endParaRPr>
                    </a:p>
                  </a:txBody>
                  <a:tcPr marL="34108" marR="34108" marT="0" marB="0" anchor="ctr">
                    <a:lnL w="12700" cap="flat" cmpd="sng" algn="ctr">
                      <a:solidFill>
                        <a:srgbClr val="808080"/>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716A"/>
                      </a:solidFill>
                      <a:prstDash val="solid"/>
                      <a:round/>
                      <a:headEnd type="none" w="med" len="med"/>
                      <a:tailEnd type="none" w="med" len="med"/>
                    </a:lnB>
                  </a:tcPr>
                </a:tc>
              </a:tr>
              <a:tr h="1219414">
                <a:tc>
                  <a:txBody>
                    <a:bodyPr/>
                    <a:lstStyle/>
                    <a:p>
                      <a:pPr indent="0" algn="l">
                        <a:lnSpc>
                          <a:spcPct val="115000"/>
                        </a:lnSpc>
                        <a:spcBef>
                          <a:spcPts val="600"/>
                        </a:spcBef>
                        <a:spcAft>
                          <a:spcPts val="0"/>
                        </a:spcAft>
                      </a:pPr>
                      <a:r>
                        <a:rPr lang="pl-PL" sz="1400">
                          <a:effectLst/>
                          <a:latin typeface="Arial"/>
                          <a:ea typeface="Calibri"/>
                          <a:cs typeface="Times New Roman"/>
                        </a:rPr>
                        <a:t>Budowa sieci błękitno-zielonej infrastruktury) na terenie miasta Łęczna</a:t>
                      </a:r>
                      <a:endParaRPr lang="pl-PL" sz="1400">
                        <a:effectLst/>
                        <a:latin typeface="Calibri"/>
                        <a:ea typeface="Calibri"/>
                        <a:cs typeface="Times New Roman"/>
                      </a:endParaRPr>
                    </a:p>
                  </a:txBody>
                  <a:tcPr marL="34108" marR="3410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indent="0" algn="ctr">
                        <a:lnSpc>
                          <a:spcPct val="115000"/>
                        </a:lnSpc>
                        <a:spcBef>
                          <a:spcPts val="600"/>
                        </a:spcBef>
                        <a:spcAft>
                          <a:spcPts val="0"/>
                        </a:spcAft>
                      </a:pPr>
                      <a:r>
                        <a:rPr lang="pl-PL" sz="1400" dirty="0">
                          <a:effectLst/>
                          <a:latin typeface="Arial"/>
                          <a:ea typeface="Calibri"/>
                          <a:cs typeface="Times New Roman"/>
                        </a:rPr>
                        <a:t>5 700 000,00</a:t>
                      </a:r>
                      <a:endParaRPr lang="pl-PL" sz="1400" dirty="0">
                        <a:effectLst/>
                        <a:latin typeface="Calibri"/>
                        <a:ea typeface="Calibri"/>
                        <a:cs typeface="Times New Roman"/>
                      </a:endParaRPr>
                    </a:p>
                  </a:txBody>
                  <a:tcPr marL="34108" marR="3410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1153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404664"/>
            <a:ext cx="7467600" cy="580926"/>
          </a:xfrm>
        </p:spPr>
        <p:txBody>
          <a:bodyPr>
            <a:noAutofit/>
          </a:bodyPr>
          <a:lstStyle/>
          <a:p>
            <a:pPr marL="457200" algn="ctr">
              <a:lnSpc>
                <a:spcPct val="115000"/>
              </a:lnSpc>
              <a:spcBef>
                <a:spcPts val="2400"/>
              </a:spcBef>
            </a:pPr>
            <a:r>
              <a:rPr lang="pl-PL" sz="2800" dirty="0">
                <a:latin typeface="+mn-lt"/>
                <a:ea typeface="Times New Roman"/>
                <a:cs typeface="Times New Roman"/>
              </a:rPr>
              <a:t>Ramy finansowe Strategii</a:t>
            </a:r>
            <a:endParaRPr lang="pl-PL" sz="2800" dirty="0">
              <a:latin typeface="+mn-lt"/>
              <a:ea typeface="Times New Roman"/>
              <a:cs typeface="Times New Roman"/>
            </a:endParaRPr>
          </a:p>
        </p:txBody>
      </p:sp>
      <p:sp>
        <p:nvSpPr>
          <p:cNvPr id="3" name="Symbol zastępczy zawartości 2"/>
          <p:cNvSpPr>
            <a:spLocks noGrp="1"/>
          </p:cNvSpPr>
          <p:nvPr>
            <p:ph sz="quarter" idx="1"/>
          </p:nvPr>
        </p:nvSpPr>
        <p:spPr>
          <a:xfrm>
            <a:off x="457200" y="1600200"/>
            <a:ext cx="8147248" cy="1972816"/>
          </a:xfrm>
        </p:spPr>
        <p:txBody>
          <a:bodyPr/>
          <a:lstStyle/>
          <a:p>
            <a:pPr marL="0" indent="0" algn="ctr">
              <a:buNone/>
            </a:pPr>
            <a:r>
              <a:rPr lang="pl-PL" dirty="0"/>
              <a:t>Skala wydatków związana z realizacją  Strategii Rozwoju Gminy </a:t>
            </a:r>
            <a:r>
              <a:rPr lang="pl-PL" dirty="0" smtClean="0"/>
              <a:t>Łęczna to </a:t>
            </a:r>
            <a:r>
              <a:rPr lang="pl-PL" b="1" dirty="0" smtClean="0"/>
              <a:t>217 </a:t>
            </a:r>
            <a:r>
              <a:rPr lang="pl-PL" b="1" dirty="0"/>
              <a:t>mln zł</a:t>
            </a:r>
            <a:r>
              <a:rPr lang="pl-PL" dirty="0"/>
              <a:t>, </a:t>
            </a:r>
            <a:endParaRPr lang="pl-PL" dirty="0" smtClean="0"/>
          </a:p>
          <a:p>
            <a:pPr marL="0" indent="0" algn="ctr">
              <a:buNone/>
            </a:pPr>
            <a:r>
              <a:rPr lang="pl-PL" dirty="0" smtClean="0"/>
              <a:t>w </a:t>
            </a:r>
            <a:r>
              <a:rPr lang="pl-PL" dirty="0"/>
              <a:t>podziale na lata realizacji jest to </a:t>
            </a:r>
            <a:r>
              <a:rPr lang="pl-PL" dirty="0" smtClean="0"/>
              <a:t>kwota: </a:t>
            </a:r>
          </a:p>
          <a:p>
            <a:pPr marL="0" indent="0" algn="ctr">
              <a:buNone/>
            </a:pPr>
            <a:r>
              <a:rPr lang="pl-PL" b="1" dirty="0" smtClean="0"/>
              <a:t>27,1 </a:t>
            </a:r>
            <a:r>
              <a:rPr lang="pl-PL" b="1" dirty="0"/>
              <a:t>mln zł</a:t>
            </a:r>
            <a:r>
              <a:rPr lang="pl-PL" dirty="0"/>
              <a:t> rocznie. </a:t>
            </a:r>
          </a:p>
        </p:txBody>
      </p:sp>
    </p:spTree>
    <p:extLst>
      <p:ext uri="{BB962C8B-B14F-4D97-AF65-F5344CB8AC3E}">
        <p14:creationId xmlns:p14="http://schemas.microsoft.com/office/powerpoint/2010/main" val="2459056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436" t="1262"/>
          <a:stretch/>
        </p:blipFill>
        <p:spPr>
          <a:xfrm>
            <a:off x="2267744" y="476672"/>
            <a:ext cx="5803850" cy="5901248"/>
          </a:xfrm>
          <a:prstGeom prst="rect">
            <a:avLst/>
          </a:prstGeom>
          <a:ln>
            <a:noFill/>
          </a:ln>
          <a:effectLst>
            <a:outerShdw sx="1000" sy="1000" algn="tl" rotWithShape="0">
              <a:srgbClr val="000000"/>
            </a:outerShdw>
            <a:softEdge rad="317500"/>
          </a:effectLst>
        </p:spPr>
      </p:pic>
      <p:sp>
        <p:nvSpPr>
          <p:cNvPr id="2" name="Tytuł 1"/>
          <p:cNvSpPr>
            <a:spLocks noGrp="1"/>
          </p:cNvSpPr>
          <p:nvPr>
            <p:ph type="ctrTitle"/>
          </p:nvPr>
        </p:nvSpPr>
        <p:spPr>
          <a:xfrm>
            <a:off x="1326729" y="2276872"/>
            <a:ext cx="7543800" cy="1812031"/>
          </a:xfrm>
        </p:spPr>
        <p:txBody>
          <a:bodyPr>
            <a:normAutofit fontScale="90000"/>
          </a:bodyPr>
          <a:lstStyle/>
          <a:p>
            <a:pPr algn="ctr"/>
            <a:r>
              <a:rPr lang="pl-PL" sz="3200" b="1" dirty="0" smtClean="0"/>
              <a:t>MODEL STRUKTURY </a:t>
            </a:r>
            <a:br>
              <a:rPr lang="pl-PL" sz="3200" b="1" dirty="0" smtClean="0"/>
            </a:br>
            <a:r>
              <a:rPr lang="pl-PL" sz="3200" b="1" dirty="0" smtClean="0"/>
              <a:t>FUNKCJONALNO-PRZESTRZENNEJ </a:t>
            </a:r>
            <a:br>
              <a:rPr lang="pl-PL" sz="3200" b="1" dirty="0" smtClean="0"/>
            </a:br>
            <a:r>
              <a:rPr lang="pl-PL" sz="3200" b="1" dirty="0" smtClean="0"/>
              <a:t>GMINY </a:t>
            </a:r>
            <a:r>
              <a:rPr lang="pl-PL" sz="3200" b="1" dirty="0" smtClean="0"/>
              <a:t>ŁĘCZNA</a:t>
            </a:r>
            <a:endParaRPr lang="pl-PL" sz="3200" b="1" dirty="0"/>
          </a:p>
        </p:txBody>
      </p:sp>
      <p:sp>
        <p:nvSpPr>
          <p:cNvPr id="5" name="Prostokąt 4"/>
          <p:cNvSpPr/>
          <p:nvPr/>
        </p:nvSpPr>
        <p:spPr>
          <a:xfrm>
            <a:off x="2159732" y="400894"/>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52615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18" y="617172"/>
            <a:ext cx="4077643" cy="230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144382"/>
            <a:ext cx="3672409" cy="479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olny kształt 4"/>
          <p:cNvSpPr/>
          <p:nvPr/>
        </p:nvSpPr>
        <p:spPr>
          <a:xfrm>
            <a:off x="3821294" y="1524083"/>
            <a:ext cx="477671" cy="493950"/>
          </a:xfrm>
          <a:custGeom>
            <a:avLst/>
            <a:gdLst>
              <a:gd name="connsiteX0" fmla="*/ 0 w 955343"/>
              <a:gd name="connsiteY0" fmla="*/ 0 h 900752"/>
              <a:gd name="connsiteX1" fmla="*/ 477672 w 955343"/>
              <a:gd name="connsiteY1" fmla="*/ 900752 h 900752"/>
              <a:gd name="connsiteX2" fmla="*/ 955343 w 955343"/>
              <a:gd name="connsiteY2" fmla="*/ 382137 h 900752"/>
              <a:gd name="connsiteX3" fmla="*/ 491320 w 955343"/>
              <a:gd name="connsiteY3" fmla="*/ 532262 h 900752"/>
              <a:gd name="connsiteX4" fmla="*/ 0 w 955343"/>
              <a:gd name="connsiteY4" fmla="*/ 0 h 90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3" h="900752">
                <a:moveTo>
                  <a:pt x="0" y="0"/>
                </a:moveTo>
                <a:lnTo>
                  <a:pt x="477672" y="900752"/>
                </a:lnTo>
                <a:lnTo>
                  <a:pt x="955343" y="382137"/>
                </a:lnTo>
                <a:lnTo>
                  <a:pt x="491320" y="532262"/>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7"/>
          <p:cNvSpPr/>
          <p:nvPr/>
        </p:nvSpPr>
        <p:spPr>
          <a:xfrm>
            <a:off x="3821292" y="3429000"/>
            <a:ext cx="477671" cy="493950"/>
          </a:xfrm>
          <a:custGeom>
            <a:avLst/>
            <a:gdLst>
              <a:gd name="connsiteX0" fmla="*/ 0 w 955343"/>
              <a:gd name="connsiteY0" fmla="*/ 0 h 900752"/>
              <a:gd name="connsiteX1" fmla="*/ 477672 w 955343"/>
              <a:gd name="connsiteY1" fmla="*/ 900752 h 900752"/>
              <a:gd name="connsiteX2" fmla="*/ 955343 w 955343"/>
              <a:gd name="connsiteY2" fmla="*/ 382137 h 900752"/>
              <a:gd name="connsiteX3" fmla="*/ 491320 w 955343"/>
              <a:gd name="connsiteY3" fmla="*/ 532262 h 900752"/>
              <a:gd name="connsiteX4" fmla="*/ 0 w 955343"/>
              <a:gd name="connsiteY4" fmla="*/ 0 h 90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3" h="900752">
                <a:moveTo>
                  <a:pt x="0" y="0"/>
                </a:moveTo>
                <a:lnTo>
                  <a:pt x="477672" y="900752"/>
                </a:lnTo>
                <a:lnTo>
                  <a:pt x="955343" y="382137"/>
                </a:lnTo>
                <a:lnTo>
                  <a:pt x="491320" y="532262"/>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6"/>
          <p:cNvSpPr/>
          <p:nvPr/>
        </p:nvSpPr>
        <p:spPr>
          <a:xfrm>
            <a:off x="3821293" y="2249092"/>
            <a:ext cx="477671" cy="493950"/>
          </a:xfrm>
          <a:custGeom>
            <a:avLst/>
            <a:gdLst>
              <a:gd name="connsiteX0" fmla="*/ 0 w 955343"/>
              <a:gd name="connsiteY0" fmla="*/ 0 h 900752"/>
              <a:gd name="connsiteX1" fmla="*/ 477672 w 955343"/>
              <a:gd name="connsiteY1" fmla="*/ 900752 h 900752"/>
              <a:gd name="connsiteX2" fmla="*/ 955343 w 955343"/>
              <a:gd name="connsiteY2" fmla="*/ 382137 h 900752"/>
              <a:gd name="connsiteX3" fmla="*/ 491320 w 955343"/>
              <a:gd name="connsiteY3" fmla="*/ 532262 h 900752"/>
              <a:gd name="connsiteX4" fmla="*/ 0 w 955343"/>
              <a:gd name="connsiteY4" fmla="*/ 0 h 90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3" h="900752">
                <a:moveTo>
                  <a:pt x="0" y="0"/>
                </a:moveTo>
                <a:lnTo>
                  <a:pt x="477672" y="900752"/>
                </a:lnTo>
                <a:lnTo>
                  <a:pt x="955343" y="382137"/>
                </a:lnTo>
                <a:lnTo>
                  <a:pt x="491320" y="532262"/>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485" y="4581128"/>
            <a:ext cx="5000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trzałka w prawo 5"/>
          <p:cNvSpPr/>
          <p:nvPr/>
        </p:nvSpPr>
        <p:spPr>
          <a:xfrm>
            <a:off x="3387436" y="5373216"/>
            <a:ext cx="720080" cy="216024"/>
          </a:xfrm>
          <a:prstGeom prst="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Tree>
    <p:extLst>
      <p:ext uri="{BB962C8B-B14F-4D97-AF65-F5344CB8AC3E}">
        <p14:creationId xmlns:p14="http://schemas.microsoft.com/office/powerpoint/2010/main" val="30496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0-#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800" dirty="0">
                <a:latin typeface="+mn-lt"/>
                <a:ea typeface="Times New Roman"/>
                <a:cs typeface="Times New Roman"/>
              </a:rPr>
              <a:t>Model struktury funkcjonalno-przestrzennej</a:t>
            </a:r>
          </a:p>
        </p:txBody>
      </p:sp>
      <p:sp>
        <p:nvSpPr>
          <p:cNvPr id="3" name="Symbol zastępczy zawartości 2"/>
          <p:cNvSpPr>
            <a:spLocks noGrp="1"/>
          </p:cNvSpPr>
          <p:nvPr>
            <p:ph sz="quarter" idx="1"/>
          </p:nvPr>
        </p:nvSpPr>
        <p:spPr>
          <a:xfrm>
            <a:off x="467544" y="1772816"/>
            <a:ext cx="8153400" cy="3384376"/>
          </a:xfrm>
        </p:spPr>
        <p:txBody>
          <a:bodyPr>
            <a:normAutofit/>
          </a:bodyPr>
          <a:lstStyle/>
          <a:p>
            <a:pPr marL="0" indent="0" algn="ctr">
              <a:buNone/>
            </a:pPr>
            <a:r>
              <a:rPr lang="pl-PL" sz="3100" b="1" dirty="0" smtClean="0">
                <a:solidFill>
                  <a:srgbClr val="FF0000"/>
                </a:solidFill>
              </a:rPr>
              <a:t>Obowiązkowy element strategii!</a:t>
            </a:r>
          </a:p>
          <a:p>
            <a:pPr marL="0" indent="0">
              <a:buNone/>
            </a:pPr>
            <a:endParaRPr lang="pl-PL" sz="3100" b="1" dirty="0">
              <a:solidFill>
                <a:srgbClr val="FF0000"/>
              </a:solidFill>
            </a:endParaRPr>
          </a:p>
          <a:p>
            <a:pPr marL="0" indent="0" algn="just">
              <a:buNone/>
            </a:pPr>
            <a:r>
              <a:rPr lang="pl-PL" sz="2000" dirty="0"/>
              <a:t>Rolą modelu </a:t>
            </a:r>
            <a:r>
              <a:rPr lang="pl-PL" sz="2000" dirty="0" smtClean="0"/>
              <a:t>jest </a:t>
            </a:r>
            <a:r>
              <a:rPr lang="pl-PL" sz="2000" dirty="0" smtClean="0"/>
              <a:t>prezentacja pożądanych kierunków </a:t>
            </a:r>
            <a:r>
              <a:rPr lang="pl-PL" sz="2000" dirty="0"/>
              <a:t>rozwoju przestrzennego określonego terytorium/obszaru w danym horyzoncie czasowym. Przedstawia on zmiany, jakie powinny zaistnieć w przestrzeni, by zrealizować wyznaczone cele strategiczne oraz osiągnąć efekty tych celów.</a:t>
            </a:r>
          </a:p>
          <a:p>
            <a:pPr marL="0" indent="0" algn="just">
              <a:buNone/>
            </a:pPr>
            <a:endParaRPr lang="pl-PL" b="1" dirty="0">
              <a:solidFill>
                <a:srgbClr val="FF0000"/>
              </a:solidFill>
            </a:endParaRPr>
          </a:p>
        </p:txBody>
      </p:sp>
    </p:spTree>
    <p:extLst>
      <p:ext uri="{BB962C8B-B14F-4D97-AF65-F5344CB8AC3E}">
        <p14:creationId xmlns:p14="http://schemas.microsoft.com/office/powerpoint/2010/main" val="1471921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2656"/>
            <a:ext cx="8693766" cy="418058"/>
          </a:xfrm>
        </p:spPr>
        <p:txBody>
          <a:bodyPr>
            <a:noAutofit/>
          </a:bodyPr>
          <a:lstStyle/>
          <a:p>
            <a:pPr algn="l"/>
            <a:r>
              <a:rPr lang="pl-PL" sz="1600" dirty="0" smtClean="0">
                <a:latin typeface="Times New Roman" panose="02020603050405020304" pitchFamily="18" charset="0"/>
                <a:cs typeface="Times New Roman" panose="02020603050405020304" pitchFamily="18" charset="0"/>
              </a:rPr>
              <a:t>UWARUNKOWANIA   PRZYRODNICZE   W   MODELU   FUNKCJONALNO-PRZESTRZENNYM</a:t>
            </a:r>
            <a:endParaRPr lang="pl-PL" sz="1600" dirty="0">
              <a:latin typeface="Times New Roman" panose="02020603050405020304" pitchFamily="18" charset="0"/>
              <a:cs typeface="Times New Roman" panose="02020603050405020304" pitchFamily="18" charset="0"/>
            </a:endParaRPr>
          </a:p>
        </p:txBody>
      </p:sp>
      <p:pic>
        <p:nvPicPr>
          <p:cNvPr id="2457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729" r="4913"/>
          <a:stretch/>
        </p:blipFill>
        <p:spPr bwMode="auto">
          <a:xfrm>
            <a:off x="150126" y="980728"/>
            <a:ext cx="857079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8093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208912" cy="490066"/>
          </a:xfrm>
        </p:spPr>
        <p:txBody>
          <a:bodyPr>
            <a:noAutofit/>
          </a:bodyPr>
          <a:lstStyle/>
          <a:p>
            <a:r>
              <a:rPr lang="pl-PL" sz="1600" dirty="0" smtClean="0">
                <a:latin typeface="Times New Roman" panose="02020603050405020304" pitchFamily="18" charset="0"/>
                <a:cs typeface="Times New Roman" panose="02020603050405020304" pitchFamily="18" charset="0"/>
              </a:rPr>
              <a:t>POWIĄZANIA KOMUNIKACYJNE I  STRUKTURA OSADNICZA W  MODELU  FUNKCJONALNO-PRZESTRZENNYM</a:t>
            </a:r>
            <a:endParaRPr lang="pl-PL" sz="1600" dirty="0">
              <a:latin typeface="Times New Roman" panose="02020603050405020304" pitchFamily="18" charset="0"/>
              <a:cs typeface="Times New Roman" panose="02020603050405020304" pitchFamily="18" charset="0"/>
            </a:endParaRPr>
          </a:p>
        </p:txBody>
      </p:sp>
      <p:pic>
        <p:nvPicPr>
          <p:cNvPr id="2560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744712" cy="5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179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064896" cy="418058"/>
          </a:xfrm>
        </p:spPr>
        <p:txBody>
          <a:bodyPr>
            <a:noAutofit/>
          </a:bodyPr>
          <a:lstStyle/>
          <a:p>
            <a:r>
              <a:rPr lang="pl-PL" sz="1600" dirty="0" smtClean="0">
                <a:latin typeface="Times New Roman" panose="02020603050405020304" pitchFamily="18" charset="0"/>
                <a:cs typeface="Times New Roman" panose="02020603050405020304" pitchFamily="18" charset="0"/>
              </a:rPr>
              <a:t>SYTUACJA   PRZESTRZENNO-KULTUROWA   W   MODELU   FUNKCJONALNO-PRZESTRZENNYM</a:t>
            </a:r>
            <a:endParaRPr lang="pl-PL" sz="1600" dirty="0">
              <a:latin typeface="Times New Roman" panose="02020603050405020304" pitchFamily="18" charset="0"/>
              <a:cs typeface="Times New Roman" panose="02020603050405020304" pitchFamily="18" charset="0"/>
            </a:endParaRPr>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776"/>
          <a:stretch/>
        </p:blipFill>
        <p:spPr bwMode="auto">
          <a:xfrm>
            <a:off x="-16506" y="659792"/>
            <a:ext cx="7102798" cy="560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079" r="40487"/>
          <a:stretch/>
        </p:blipFill>
        <p:spPr bwMode="auto">
          <a:xfrm>
            <a:off x="6084168" y="2132856"/>
            <a:ext cx="2983788" cy="224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57674" t="60663" r="938" b="8184"/>
          <a:stretch/>
        </p:blipFill>
        <p:spPr bwMode="auto">
          <a:xfrm>
            <a:off x="5882208" y="4370027"/>
            <a:ext cx="2408167" cy="22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348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6632"/>
            <a:ext cx="8484096" cy="418058"/>
          </a:xfrm>
        </p:spPr>
        <p:txBody>
          <a:bodyPr>
            <a:noAutofit/>
          </a:bodyPr>
          <a:lstStyle/>
          <a:p>
            <a:r>
              <a:rPr lang="pl-PL" sz="1600" dirty="0" smtClean="0">
                <a:latin typeface="Times New Roman" panose="02020603050405020304" pitchFamily="18" charset="0"/>
                <a:cs typeface="Times New Roman" panose="02020603050405020304" pitchFamily="18" charset="0"/>
              </a:rPr>
              <a:t>OBSZAROWE   KIERUNKI   ROZWOJU   W   MODELU   FUNKCJONALNO-PRZESTRZENNYM</a:t>
            </a:r>
            <a:endParaRPr lang="pl-PL" sz="16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lstStyle/>
          <a:p>
            <a:endParaRPr lang="pl-PL"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47" y="744538"/>
            <a:ext cx="8487291" cy="513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324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332656"/>
            <a:ext cx="7406976" cy="6056995"/>
          </a:xfr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175" y="4488837"/>
            <a:ext cx="3419872" cy="2362821"/>
          </a:xfrm>
          <a:prstGeom prst="rect">
            <a:avLst/>
          </a:prstGeom>
        </p:spPr>
      </p:pic>
      <p:sp>
        <p:nvSpPr>
          <p:cNvPr id="2" name="Tytuł 1"/>
          <p:cNvSpPr>
            <a:spLocks noGrp="1"/>
          </p:cNvSpPr>
          <p:nvPr>
            <p:ph type="title"/>
          </p:nvPr>
        </p:nvSpPr>
        <p:spPr>
          <a:xfrm>
            <a:off x="251520" y="188640"/>
            <a:ext cx="8484096" cy="346050"/>
          </a:xfrm>
        </p:spPr>
        <p:txBody>
          <a:bodyPr>
            <a:noAutofit/>
          </a:bodyPr>
          <a:lstStyle/>
          <a:p>
            <a:r>
              <a:rPr lang="pl-PL" sz="1600" dirty="0" smtClean="0">
                <a:latin typeface="Times New Roman" panose="02020603050405020304" pitchFamily="18" charset="0"/>
                <a:cs typeface="Times New Roman" panose="02020603050405020304" pitchFamily="18" charset="0"/>
              </a:rPr>
              <a:t>OBRAZ   MODELOWEJ   STRUKTURY   FUNKCJONALNO-PRZESTRZENNEJ   GMINY   </a:t>
            </a:r>
            <a:r>
              <a:rPr lang="pl-PL" sz="1600" dirty="0" smtClean="0">
                <a:latin typeface="Times New Roman" panose="02020603050405020304" pitchFamily="18" charset="0"/>
                <a:cs typeface="Times New Roman" panose="02020603050405020304" pitchFamily="18" charset="0"/>
              </a:rPr>
              <a:t>Łęczna</a:t>
            </a:r>
            <a:endParaRPr lang="pl-P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43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6545" y="28636"/>
            <a:ext cx="8259099" cy="346050"/>
          </a:xfrm>
        </p:spPr>
        <p:txBody>
          <a:bodyPr>
            <a:noAutofit/>
          </a:bodyPr>
          <a:lstStyle/>
          <a:p>
            <a:r>
              <a:rPr lang="pl-PL" sz="1600" dirty="0" smtClean="0">
                <a:latin typeface="Times New Roman" panose="02020603050405020304" pitchFamily="18" charset="0"/>
                <a:cs typeface="Times New Roman" panose="02020603050405020304" pitchFamily="18" charset="0"/>
              </a:rPr>
              <a:t>ZASADY   KSZTAŁTOWANIA   STRUKTUR   FUNKCJONALNO-PRZESTRZENNYCH</a:t>
            </a:r>
            <a:endParaRPr lang="pl-PL" sz="16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38416" y="2492896"/>
            <a:ext cx="2231758" cy="3717032"/>
          </a:xfrm>
          <a:prstGeom prst="rect">
            <a:avLst/>
          </a:prstGeom>
          <a:ln>
            <a:noFill/>
          </a:ln>
          <a:effectLst>
            <a:outerShdw sx="1000" sy="1000" algn="tl" rotWithShape="0">
              <a:srgbClr val="000000"/>
            </a:outerShdw>
            <a:softEdge rad="317500"/>
          </a:effectLst>
        </p:spPr>
      </p:pic>
      <p:sp>
        <p:nvSpPr>
          <p:cNvPr id="6" name="pole tekstowe 5"/>
          <p:cNvSpPr txBox="1"/>
          <p:nvPr/>
        </p:nvSpPr>
        <p:spPr>
          <a:xfrm>
            <a:off x="121276" y="332656"/>
            <a:ext cx="8928992" cy="6740307"/>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Clr>
                <a:srgbClr val="FFC000"/>
              </a:buClr>
              <a:buSzPct val="100000"/>
              <a:buFont typeface="Courier New" panose="02070309020205020404" pitchFamily="49" charset="0"/>
              <a:buChar char="o"/>
            </a:pPr>
            <a:r>
              <a:rPr lang="pl-PL" sz="1600" dirty="0" smtClean="0"/>
              <a:t>Bezwzględne przestrzeganie zasad ochrony środowiska naturalnego oraz zachowanie właściwych standardów funkcjonalnych, technicznych i estetycznych zabudowy, wskazanych w dokumentach planistycznych. Jego bazą będzie utrzymanie istniejącej </a:t>
            </a:r>
            <a:r>
              <a:rPr lang="pl-PL" sz="1600" dirty="0"/>
              <a:t>tkanki </a:t>
            </a:r>
            <a:r>
              <a:rPr lang="pl-PL" sz="1600" dirty="0"/>
              <a:t>przestrzennej oraz wyznaczenie nowych stref inwestycyjnych (produkcyjnych, usługowych, kulturowych i turystycznych). </a:t>
            </a:r>
            <a:endParaRPr lang="pl-PL" sz="1600" dirty="0" smtClean="0"/>
          </a:p>
          <a:p>
            <a:pPr marL="285750" indent="-285750">
              <a:buClr>
                <a:srgbClr val="FFC000"/>
              </a:buClr>
              <a:buSzPct val="100000"/>
              <a:buFont typeface="Courier New" panose="02070309020205020404" pitchFamily="49" charset="0"/>
              <a:buChar char="o"/>
            </a:pPr>
            <a:r>
              <a:rPr lang="pl-PL" sz="1600" dirty="0" smtClean="0"/>
              <a:t>Osadnictwo </a:t>
            </a:r>
            <a:r>
              <a:rPr lang="pl-PL" sz="1600" dirty="0"/>
              <a:t>powinno być lokowane w pierwszej kolejności w oparciu o zasadę dopełniania i intensyfikacji zagospodarowania istniejących układów, a dopiero później poprzez wyznaczanie nowych terenów, w bezpośrednim sąsiedztwie granic istniejących układów osadniczych. </a:t>
            </a:r>
            <a:r>
              <a:rPr lang="pl-PL" sz="1600" dirty="0"/>
              <a:t>Zakłada się kontynuację rozwoju zabudowy mieszkaniowej i usługowej, przede wszystkim w Mieście Łęczna oraz w miejscowościach Stara Wieś, Podzamcze i Witaniów, które stanowią obszary rozwoju osadnictwa o dominacji ekstensywnej zabudowy jednorodzinnej na dużych działkach. Będą one sukcesywnie przekształcane z zabudowy rolniczej na mieszkaniową strefę podmiejską miasta Łęczna. </a:t>
            </a:r>
            <a:endParaRPr lang="pl-PL" sz="1600" dirty="0"/>
          </a:p>
          <a:p>
            <a:pPr marL="285750" indent="-285750">
              <a:buClr>
                <a:srgbClr val="FFC000"/>
              </a:buClr>
              <a:buFont typeface="Courier New" panose="02070309020205020404" pitchFamily="49" charset="0"/>
              <a:buChar char="o"/>
            </a:pPr>
            <a:r>
              <a:rPr lang="pl-PL" sz="1600" dirty="0"/>
              <a:t>Zagospodarowanie </a:t>
            </a:r>
            <a:r>
              <a:rPr lang="pl-PL" sz="1600" dirty="0"/>
              <a:t>i użytkowanie terenu powinno być zgodne z miejscowymi predyspozycjami przyrodniczymi terenu oraz zasadą zachowania ciągłości przestrzennej i powiązań przyrodniczych. </a:t>
            </a:r>
            <a:endParaRPr lang="pl-PL" sz="1600" dirty="0" smtClean="0"/>
          </a:p>
          <a:p>
            <a:pPr marL="285750" indent="-285750">
              <a:buClr>
                <a:srgbClr val="FFC000"/>
              </a:buClr>
              <a:buFont typeface="Courier New" panose="02070309020205020404" pitchFamily="49" charset="0"/>
              <a:buChar char="o"/>
            </a:pPr>
            <a:r>
              <a:rPr lang="pl-PL" sz="1600" dirty="0" smtClean="0"/>
              <a:t>Funkcja </a:t>
            </a:r>
            <a:r>
              <a:rPr lang="pl-PL" sz="1600" dirty="0"/>
              <a:t>turystyczna ulegnie wzmocnieniu poprzez realizację projektów o charakterze rekreacyjno-wypoczynkowym i kulturotwórczym, przy jednoczesnej dbałości o ochronę środowiska, w tym przeciwdziałaniu antropopresji. Szczególny nacisk położony będzie na zachowanie historycznej tkanki osadniczej oraz elementów charakterystycznych (kulturowych i przyrodniczych), zakorzenionych w świadomości społeczności lokalnej. </a:t>
            </a:r>
            <a:endParaRPr lang="pl-PL" sz="1600" dirty="0" smtClean="0"/>
          </a:p>
          <a:p>
            <a:pPr marL="285750" indent="-285750">
              <a:buClr>
                <a:srgbClr val="FFC000"/>
              </a:buClr>
              <a:buFont typeface="Courier New" panose="02070309020205020404" pitchFamily="49" charset="0"/>
              <a:buChar char="o"/>
            </a:pPr>
            <a:r>
              <a:rPr lang="pl-PL" sz="1600" dirty="0" smtClean="0"/>
              <a:t>Tereny </a:t>
            </a:r>
            <a:r>
              <a:rPr lang="pl-PL" sz="1600" dirty="0"/>
              <a:t>rolniczej przestrzeni produkcyjnej, które stanowią obecnie znaczną część gminy i zapewniają bazę pod funkcjonowanie rolnictwa, leśnictwa i produkcji żywności, </a:t>
            </a:r>
            <a:r>
              <a:rPr lang="pl-PL" sz="1600" dirty="0" smtClean="0"/>
              <a:t>powinny </a:t>
            </a:r>
            <a:r>
              <a:rPr lang="pl-PL" sz="1600" dirty="0"/>
              <a:t>zostać zachowane w aktualnych formach ich użytkowania. Z uwagi na występowanie w obrębie gminy dość dużych powierzchni obszarów chronionych, wskazane jest również rozwijanie rolnictwa ekstensywnego.</a:t>
            </a:r>
          </a:p>
        </p:txBody>
      </p:sp>
    </p:spTree>
    <p:extLst>
      <p:ext uri="{BB962C8B-B14F-4D97-AF65-F5344CB8AC3E}">
        <p14:creationId xmlns:p14="http://schemas.microsoft.com/office/powerpoint/2010/main" val="3877433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2656"/>
            <a:ext cx="8412088" cy="346050"/>
          </a:xfrm>
        </p:spPr>
        <p:txBody>
          <a:bodyPr>
            <a:noAutofit/>
          </a:bodyPr>
          <a:lstStyle/>
          <a:p>
            <a:r>
              <a:rPr lang="pl-PL" sz="1600" dirty="0" smtClean="0">
                <a:latin typeface="Times New Roman" panose="02020603050405020304" pitchFamily="18" charset="0"/>
                <a:cs typeface="Times New Roman" panose="02020603050405020304" pitchFamily="18" charset="0"/>
              </a:rPr>
              <a:t>OBRAZ   MODELOWEJ   STRUKTURY   FUNKCJONALNO-PRZESTRZENNEJ   GMINY   </a:t>
            </a:r>
            <a:r>
              <a:rPr lang="pl-PL" sz="1600" dirty="0" smtClean="0">
                <a:latin typeface="Times New Roman" panose="02020603050405020304" pitchFamily="18" charset="0"/>
                <a:cs typeface="Times New Roman" panose="02020603050405020304" pitchFamily="18" charset="0"/>
              </a:rPr>
              <a:t>ŁĘCZNA</a:t>
            </a:r>
            <a:endParaRPr lang="pl-PL" sz="1600" dirty="0">
              <a:latin typeface="Times New Roman" panose="02020603050405020304" pitchFamily="18" charset="0"/>
              <a:cs typeface="Times New Roman" panose="02020603050405020304" pitchFamily="18" charset="0"/>
            </a:endParaRPr>
          </a:p>
        </p:txBody>
      </p:sp>
      <p:sp>
        <p:nvSpPr>
          <p:cNvPr id="5" name="Symbol zastępczy zawartości 4"/>
          <p:cNvSpPr>
            <a:spLocks noGrp="1"/>
          </p:cNvSpPr>
          <p:nvPr>
            <p:ph sz="quarter" idx="1"/>
          </p:nvPr>
        </p:nvSpPr>
        <p:spPr>
          <a:xfrm>
            <a:off x="251520" y="692696"/>
            <a:ext cx="8424936" cy="5400600"/>
          </a:xfrm>
        </p:spPr>
        <p:txBody>
          <a:bodyPr>
            <a:normAutofit fontScale="85000" lnSpcReduction="20000"/>
          </a:bodyPr>
          <a:lstStyle/>
          <a:p>
            <a:pPr marL="0" indent="0">
              <a:buNone/>
            </a:pPr>
            <a:r>
              <a:rPr lang="pl-PL" dirty="0">
                <a:ea typeface="Calibri"/>
              </a:rPr>
              <a:t>Priorytetem dla rozwoju przestrzennego </a:t>
            </a:r>
            <a:r>
              <a:rPr lang="pl-PL" dirty="0" smtClean="0">
                <a:ea typeface="Calibri"/>
              </a:rPr>
              <a:t>gminy jest uzyskanie </a:t>
            </a:r>
            <a:r>
              <a:rPr lang="pl-PL" dirty="0">
                <a:ea typeface="Calibri"/>
              </a:rPr>
              <a:t>struktury funkcjonalno-przestrzennej, która w harmonijny i zrównoważony sposób wykorzysta dostępne walory przyrodnicze i kulturowe oraz predyspozycje terenowe dla poprawy życia mieszkańców. Priorytet ten realizowany będzie poprzez wdrażanie </a:t>
            </a:r>
            <a:r>
              <a:rPr lang="pl-PL" dirty="0" smtClean="0">
                <a:ea typeface="Calibri"/>
              </a:rPr>
              <a:t>przedsięwzięć </a:t>
            </a:r>
            <a:r>
              <a:rPr lang="pl-PL" dirty="0">
                <a:ea typeface="Calibri"/>
              </a:rPr>
              <a:t>inwestycyjnych, dzięki </a:t>
            </a:r>
            <a:r>
              <a:rPr lang="pl-PL" dirty="0" smtClean="0">
                <a:ea typeface="Calibri"/>
              </a:rPr>
              <a:t>którym</a:t>
            </a:r>
          </a:p>
          <a:p>
            <a:pPr lvl="0"/>
            <a:r>
              <a:rPr lang="pl-PL" dirty="0" smtClean="0"/>
              <a:t>uzyskane </a:t>
            </a:r>
            <a:r>
              <a:rPr lang="pl-PL" dirty="0"/>
              <a:t>zostaną wysokie standardy i ład w zagospodarowaniu przestrzennym oraz harmonizacja całego układu przestrzennego Gminy,</a:t>
            </a:r>
          </a:p>
          <a:p>
            <a:pPr lvl="0"/>
            <a:r>
              <a:rPr lang="pl-PL" dirty="0"/>
              <a:t>zapewniona będzie kompleksowa ochrona przyrody i krajobrazu, a stan środowiska naturalnego ulegnie znacznej poprawie,</a:t>
            </a:r>
          </a:p>
          <a:p>
            <a:pPr lvl="0"/>
            <a:r>
              <a:rPr lang="pl-PL" dirty="0"/>
              <a:t>utrwalona zostanie tożsamość lokalna poszczególnych jednostek osadniczych wraz z ochroną ich dziedzictwa kulturowego,</a:t>
            </a:r>
          </a:p>
          <a:p>
            <a:pPr lvl="0"/>
            <a:r>
              <a:rPr lang="pl-PL" dirty="0"/>
              <a:t>rozwiną się alternatywne metody wytwarzania i pozyskiwania energii,</a:t>
            </a:r>
          </a:p>
          <a:p>
            <a:pPr lvl="0"/>
            <a:r>
              <a:rPr lang="pl-PL" dirty="0"/>
              <a:t>nastąpi rozwój głównych gałęzi gospodarki, która w maksymalnym stopniu wykorzystywać będzie potencjał lokalny i swoje naturalne predyspozycje dla rozwoju rolnictwa, turystyki i rekreacji.</a:t>
            </a:r>
          </a:p>
          <a:p>
            <a:endParaRPr lang="pl-PL" dirty="0"/>
          </a:p>
        </p:txBody>
      </p:sp>
    </p:spTree>
    <p:extLst>
      <p:ext uri="{BB962C8B-B14F-4D97-AF65-F5344CB8AC3E}">
        <p14:creationId xmlns:p14="http://schemas.microsoft.com/office/powerpoint/2010/main" val="27523006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68072" cy="346050"/>
          </a:xfrm>
        </p:spPr>
        <p:txBody>
          <a:bodyPr>
            <a:normAutofit/>
          </a:bodyPr>
          <a:lstStyle/>
          <a:p>
            <a:r>
              <a:rPr lang="pl-PL" sz="1600" dirty="0" smtClean="0">
                <a:latin typeface="Times New Roman" panose="02020603050405020304" pitchFamily="18" charset="0"/>
                <a:cs typeface="Times New Roman" panose="02020603050405020304" pitchFamily="18" charset="0"/>
              </a:rPr>
              <a:t>ZAMIERZENIA   ROZWOJOWE   PLANOWANE   NA   PODSTAWIE   MODELU</a:t>
            </a:r>
            <a:endParaRPr lang="pl-PL" sz="16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lstStyle/>
          <a:p>
            <a:endParaRPr lang="pl-PL"/>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1" y="620688"/>
            <a:ext cx="8580995" cy="561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9367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16632"/>
            <a:ext cx="7980040" cy="346050"/>
          </a:xfrm>
        </p:spPr>
        <p:txBody>
          <a:bodyPr>
            <a:normAutofit/>
          </a:bodyPr>
          <a:lstStyle/>
          <a:p>
            <a:r>
              <a:rPr lang="pl-PL" sz="1600" dirty="0" smtClean="0">
                <a:latin typeface="Times New Roman" panose="02020603050405020304" pitchFamily="18" charset="0"/>
                <a:cs typeface="Times New Roman" panose="02020603050405020304" pitchFamily="18" charset="0"/>
              </a:rPr>
              <a:t>ZAMIERZENIA   ROZWOJOWE   PLANOWANE   NA   PODSTAWIE   MODELU</a:t>
            </a:r>
            <a:endParaRPr lang="pl-PL" sz="16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lstStyle/>
          <a:p>
            <a:endParaRPr lang="pl-PL" dirty="0"/>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3" y="601663"/>
            <a:ext cx="8982075"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77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640960" cy="1143000"/>
          </a:xfrm>
        </p:spPr>
        <p:txBody>
          <a:bodyPr>
            <a:normAutofit/>
          </a:bodyPr>
          <a:lstStyle/>
          <a:p>
            <a:r>
              <a:rPr lang="pl-PL" dirty="0"/>
              <a:t>Diagnoza sytuacji </a:t>
            </a:r>
            <a:r>
              <a:rPr lang="pl-PL" dirty="0" smtClean="0"/>
              <a:t>społecznej, gospodarczej </a:t>
            </a:r>
            <a:r>
              <a:rPr lang="pl-PL" dirty="0"/>
              <a:t>i </a:t>
            </a:r>
            <a:r>
              <a:rPr lang="pl-PL" dirty="0" smtClean="0"/>
              <a:t>przestrzennej Gminy </a:t>
            </a:r>
            <a:r>
              <a:rPr lang="pl-PL" dirty="0" smtClean="0"/>
              <a:t>Łęczna</a:t>
            </a:r>
            <a:endParaRPr lang="pl-PL" dirty="0"/>
          </a:p>
        </p:txBody>
      </p:sp>
      <p:sp>
        <p:nvSpPr>
          <p:cNvPr id="4" name="Prostokąt 3"/>
          <p:cNvSpPr/>
          <p:nvPr/>
        </p:nvSpPr>
        <p:spPr>
          <a:xfrm>
            <a:off x="251520" y="1700808"/>
            <a:ext cx="4572000" cy="4524315"/>
          </a:xfrm>
          <a:prstGeom prst="rect">
            <a:avLst/>
          </a:prstGeom>
        </p:spPr>
        <p:txBody>
          <a:bodyPr>
            <a:spAutoFit/>
          </a:bodyPr>
          <a:lstStyle/>
          <a:p>
            <a:r>
              <a:rPr lang="pl-PL" dirty="0" smtClean="0"/>
              <a:t>Diagnozę skonstruowano </a:t>
            </a:r>
            <a:r>
              <a:rPr lang="pl-PL" dirty="0"/>
              <a:t>dla </a:t>
            </a:r>
            <a:r>
              <a:rPr lang="pl-PL" dirty="0" smtClean="0"/>
              <a:t>takich obszarów tematycznych jak:</a:t>
            </a:r>
          </a:p>
          <a:p>
            <a:pPr marL="285750" indent="-285750">
              <a:buFont typeface="Courier New" panose="02070309020205020404" pitchFamily="49" charset="0"/>
              <a:buChar char="o"/>
            </a:pPr>
            <a:r>
              <a:rPr lang="pl-PL" dirty="0" smtClean="0"/>
              <a:t>Lokalizacja </a:t>
            </a:r>
            <a:r>
              <a:rPr lang="pl-PL" dirty="0"/>
              <a:t>gminy oraz </a:t>
            </a:r>
            <a:r>
              <a:rPr lang="pl-PL" dirty="0" smtClean="0"/>
              <a:t>jej dziedzictwo </a:t>
            </a:r>
            <a:r>
              <a:rPr lang="pl-PL" dirty="0"/>
              <a:t>przyrodnicze i kulturowe, </a:t>
            </a:r>
            <a:endParaRPr lang="pl-PL" dirty="0" smtClean="0"/>
          </a:p>
          <a:p>
            <a:pPr marL="285750" indent="-285750">
              <a:buFont typeface="Courier New" panose="02070309020205020404" pitchFamily="49" charset="0"/>
              <a:buChar char="o"/>
            </a:pPr>
            <a:r>
              <a:rPr lang="pl-PL" dirty="0" smtClean="0"/>
              <a:t>Infrastruktura, przestrzeń i ochrona środowiska</a:t>
            </a:r>
            <a:endParaRPr lang="pl-PL" dirty="0"/>
          </a:p>
          <a:p>
            <a:pPr marL="285750" indent="-285750">
              <a:buFont typeface="Courier New" panose="02070309020205020404" pitchFamily="49" charset="0"/>
              <a:buChar char="o"/>
            </a:pPr>
            <a:r>
              <a:rPr lang="pl-PL" dirty="0" smtClean="0"/>
              <a:t>Społeczeństwo </a:t>
            </a:r>
            <a:r>
              <a:rPr lang="pl-PL" dirty="0"/>
              <a:t>i jakość życia, </a:t>
            </a:r>
            <a:endParaRPr lang="pl-PL" dirty="0" smtClean="0"/>
          </a:p>
          <a:p>
            <a:pPr marL="285750" indent="-285750">
              <a:buFont typeface="Courier New" panose="02070309020205020404" pitchFamily="49" charset="0"/>
              <a:buChar char="o"/>
            </a:pPr>
            <a:r>
              <a:rPr lang="pl-PL" dirty="0" smtClean="0"/>
              <a:t>Gospodarka </a:t>
            </a:r>
            <a:r>
              <a:rPr lang="pl-PL" dirty="0"/>
              <a:t>i rynek </a:t>
            </a:r>
            <a:r>
              <a:rPr lang="pl-PL" dirty="0" smtClean="0"/>
              <a:t>pracy</a:t>
            </a:r>
            <a:r>
              <a:rPr lang="pl-PL" dirty="0" smtClean="0"/>
              <a:t>,</a:t>
            </a:r>
          </a:p>
          <a:p>
            <a:pPr marL="285750" indent="-285750">
              <a:buFont typeface="Courier New" panose="02070309020205020404" pitchFamily="49" charset="0"/>
              <a:buChar char="o"/>
            </a:pPr>
            <a:r>
              <a:rPr lang="pl-PL" dirty="0" smtClean="0"/>
              <a:t>Jakość rządzenia</a:t>
            </a:r>
            <a:endParaRPr lang="pl-PL" dirty="0" smtClean="0"/>
          </a:p>
          <a:p>
            <a:pPr marL="285750" indent="-285750">
              <a:buFont typeface="Courier New" panose="02070309020205020404" pitchFamily="49" charset="0"/>
              <a:buChar char="o"/>
            </a:pPr>
            <a:r>
              <a:rPr lang="pl-PL" dirty="0" smtClean="0"/>
              <a:t>Zdolność inwestycyjna </a:t>
            </a:r>
            <a:r>
              <a:rPr lang="pl-PL" dirty="0"/>
              <a:t>gminy. </a:t>
            </a:r>
            <a:endParaRPr lang="pl-PL" dirty="0" smtClean="0"/>
          </a:p>
          <a:p>
            <a:endParaRPr lang="pl-PL" dirty="0" smtClean="0"/>
          </a:p>
          <a:p>
            <a:r>
              <a:rPr lang="pl-PL" dirty="0" smtClean="0"/>
              <a:t>Diagnozę </a:t>
            </a:r>
            <a:r>
              <a:rPr lang="pl-PL" dirty="0"/>
              <a:t>kończy analiza mocnych i słabych stron </a:t>
            </a:r>
            <a:r>
              <a:rPr lang="pl-PL" dirty="0" smtClean="0"/>
              <a:t>Gminy </a:t>
            </a:r>
            <a:r>
              <a:rPr lang="pl-PL" dirty="0" smtClean="0"/>
              <a:t>Łęczna (analiza </a:t>
            </a:r>
            <a:r>
              <a:rPr lang="pl-PL" dirty="0"/>
              <a:t>SWOT) oraz identyfikacja potrzeb, </a:t>
            </a:r>
            <a:r>
              <a:rPr lang="pl-PL" dirty="0" smtClean="0"/>
              <a:t/>
            </a:r>
            <a:br>
              <a:rPr lang="pl-PL" dirty="0" smtClean="0"/>
            </a:br>
            <a:r>
              <a:rPr lang="pl-PL" dirty="0" smtClean="0"/>
              <a:t>barier </a:t>
            </a:r>
            <a:r>
              <a:rPr lang="pl-PL" dirty="0"/>
              <a:t>oraz </a:t>
            </a:r>
            <a:r>
              <a:rPr lang="pl-PL" dirty="0" smtClean="0"/>
              <a:t>potencjałów rozwoju </a:t>
            </a:r>
            <a:br>
              <a:rPr lang="pl-PL" dirty="0" smtClean="0"/>
            </a:br>
            <a:r>
              <a:rPr lang="pl-PL" dirty="0" smtClean="0"/>
              <a:t>gminy</a:t>
            </a:r>
            <a:r>
              <a:rPr lang="pl-PL"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4143">
            <a:off x="5113621" y="1536185"/>
            <a:ext cx="3343275" cy="5143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4768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0392" y="326800"/>
            <a:ext cx="8268072" cy="346050"/>
          </a:xfrm>
        </p:spPr>
        <p:txBody>
          <a:bodyPr>
            <a:noAutofit/>
          </a:bodyPr>
          <a:lstStyle/>
          <a:p>
            <a:r>
              <a:rPr lang="pl-PL" sz="1600" dirty="0" smtClean="0">
                <a:latin typeface="Times New Roman" panose="02020603050405020304" pitchFamily="18" charset="0"/>
                <a:cs typeface="Times New Roman" panose="02020603050405020304" pitchFamily="18" charset="0"/>
              </a:rPr>
              <a:t>REKOMENDACJE   WYNIKAJĄCE   Z   MODELU   FUNKCJONALNO-PRZESTRZENNEGO</a:t>
            </a:r>
            <a:endParaRPr lang="pl-PL" sz="1600" dirty="0">
              <a:latin typeface="Times New Roman" panose="02020603050405020304" pitchFamily="18" charset="0"/>
              <a:cs typeface="Times New Roman" panose="02020603050405020304" pitchFamily="18" charset="0"/>
            </a:endParaRPr>
          </a:p>
        </p:txBody>
      </p:sp>
      <p:sp>
        <p:nvSpPr>
          <p:cNvPr id="6" name="pole tekstowe 5"/>
          <p:cNvSpPr txBox="1"/>
          <p:nvPr/>
        </p:nvSpPr>
        <p:spPr>
          <a:xfrm>
            <a:off x="107504" y="692696"/>
            <a:ext cx="8784976" cy="4770537"/>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
            </a:pPr>
            <a:r>
              <a:rPr lang="pl-PL" sz="1600" dirty="0">
                <a:cs typeface="Times New Roman" panose="02020603050405020304" pitchFamily="18" charset="0"/>
              </a:rPr>
              <a:t>Rozwój Gminy Łęczna, przez wzgląd na jej położenie w rejonie atrakcyjnym  przyrodniczo, stanowi wyzwanie i może rodzić pewne problemy przestrzenne. Warunkiem koniecznym przy podejmowaniu jakichkolwiek interwencji jest </a:t>
            </a:r>
            <a:r>
              <a:rPr lang="pl-PL" sz="1600" b="1" dirty="0">
                <a:cs typeface="Times New Roman" panose="02020603050405020304" pitchFamily="18" charset="0"/>
              </a:rPr>
              <a:t>bezwzględne przestrzeganie zasad ochrony środowiska naturalnego</a:t>
            </a:r>
            <a:r>
              <a:rPr lang="pl-PL" sz="1600" dirty="0">
                <a:cs typeface="Times New Roman" panose="02020603050405020304" pitchFamily="18" charset="0"/>
              </a:rPr>
              <a:t>. Obszary chronione to zarówno duży potencjał w zakresie rozwoju turystyki oraz miejsc rekreacji i wypoczynku, jak również bariera formalno-prawna, znacząco ograniczająca możliwości inwestycyjne. </a:t>
            </a:r>
          </a:p>
          <a:p>
            <a:pPr marL="285750" indent="-285750">
              <a:buFont typeface="Wingdings" panose="05000000000000000000" pitchFamily="2" charset="2"/>
              <a:buChar char="§"/>
            </a:pPr>
            <a:r>
              <a:rPr lang="pl-PL" sz="1600" dirty="0" smtClean="0">
                <a:cs typeface="Times New Roman" panose="02020603050405020304" pitchFamily="18" charset="0"/>
              </a:rPr>
              <a:t>Nowe </a:t>
            </a:r>
            <a:r>
              <a:rPr lang="pl-PL" sz="1600" dirty="0">
                <a:cs typeface="Times New Roman" panose="02020603050405020304" pitchFamily="18" charset="0"/>
              </a:rPr>
              <a:t>tereny zabudowy powinny być wyznaczane w pierwszej kolejności jako </a:t>
            </a:r>
            <a:r>
              <a:rPr lang="pl-PL" sz="1600" b="1" dirty="0">
                <a:cs typeface="Times New Roman" panose="02020603050405020304" pitchFamily="18" charset="0"/>
              </a:rPr>
              <a:t>dopełnienie istniejących układów osadniczych</a:t>
            </a:r>
            <a:r>
              <a:rPr lang="pl-PL" sz="1600" dirty="0">
                <a:cs typeface="Times New Roman" panose="02020603050405020304" pitchFamily="18" charset="0"/>
              </a:rPr>
              <a:t>. </a:t>
            </a:r>
            <a:r>
              <a:rPr lang="pl-PL" sz="1600" dirty="0">
                <a:cs typeface="Times New Roman" panose="02020603050405020304" pitchFamily="18" charset="0"/>
              </a:rPr>
              <a:t>Rekomenduje się kontynuację rozwoju zabudowy mieszkaniowej i usługowej przede wszystkim w miejscowościach położonych najbliżej Miasta Łęczna. Takie rozwiązanie sprzyja zachowaniu właściwych standardów funkcjonalnych, technicznych i estetycznych zabudowy, wskazanych w dokumentach planistycznych, jak również stanowi bazę dla utrzymania ładu przestrzennego oraz istniejących form krajobrazowych.</a:t>
            </a:r>
          </a:p>
          <a:p>
            <a:pPr marL="285750" indent="-285750">
              <a:buFont typeface="Wingdings" panose="05000000000000000000" pitchFamily="2" charset="2"/>
              <a:buChar char="§"/>
            </a:pPr>
            <a:r>
              <a:rPr lang="pl-PL" sz="1600" b="1" dirty="0">
                <a:cs typeface="Times New Roman" panose="02020603050405020304" pitchFamily="18" charset="0"/>
              </a:rPr>
              <a:t>Tereny rolniczej przestrzeni produkcyjnej</a:t>
            </a:r>
            <a:r>
              <a:rPr lang="pl-PL" sz="1600" dirty="0">
                <a:cs typeface="Times New Roman" panose="02020603050405020304" pitchFamily="18" charset="0"/>
              </a:rPr>
              <a:t>, na których dopuszcza się prowadzenie gospodarstw wielkoobszarowych powinny być przeanalizowane pod kątem konieczności (bądź nie) scalania gruntów. W przypadku zaistnienia takiej potrzeby uprawniony organ może przeprowadzić postępowanie scaleniowe (np. </a:t>
            </a:r>
            <a:r>
              <a:rPr lang="pl-PL" sz="1600" dirty="0">
                <a:cs typeface="Times New Roman" panose="02020603050405020304" pitchFamily="18" charset="0"/>
              </a:rPr>
              <a:t>ze wsparciem finansowym w ramach PROW</a:t>
            </a:r>
            <a:r>
              <a:rPr lang="pl-PL" sz="1600" dirty="0" smtClean="0">
                <a:cs typeface="Times New Roman" panose="02020603050405020304" pitchFamily="18" charset="0"/>
              </a:rPr>
              <a:t>).</a:t>
            </a:r>
            <a:endParaRPr lang="pl-PL" sz="1600" dirty="0">
              <a:cs typeface="Times New Roman" panose="02020603050405020304" pitchFamily="18" charset="0"/>
            </a:endParaRPr>
          </a:p>
        </p:txBody>
      </p:sp>
    </p:spTree>
    <p:extLst>
      <p:ext uri="{BB962C8B-B14F-4D97-AF65-F5344CB8AC3E}">
        <p14:creationId xmlns:p14="http://schemas.microsoft.com/office/powerpoint/2010/main" val="5477783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0392" y="326800"/>
            <a:ext cx="8268072" cy="346050"/>
          </a:xfrm>
        </p:spPr>
        <p:txBody>
          <a:bodyPr>
            <a:noAutofit/>
          </a:bodyPr>
          <a:lstStyle/>
          <a:p>
            <a:r>
              <a:rPr lang="pl-PL" sz="1600" dirty="0" smtClean="0">
                <a:latin typeface="Times New Roman" panose="02020603050405020304" pitchFamily="18" charset="0"/>
                <a:cs typeface="Times New Roman" panose="02020603050405020304" pitchFamily="18" charset="0"/>
              </a:rPr>
              <a:t>REKOMENDACJE   WYNIKAJĄCE   Z   MODELU   FUNKCJONALNO-PRZESTRZENNEGO</a:t>
            </a:r>
            <a:endParaRPr lang="pl-PL" sz="1600" dirty="0">
              <a:latin typeface="Times New Roman" panose="02020603050405020304" pitchFamily="18" charset="0"/>
              <a:cs typeface="Times New Roman" panose="02020603050405020304" pitchFamily="18" charset="0"/>
            </a:endParaRPr>
          </a:p>
        </p:txBody>
      </p:sp>
      <p:sp>
        <p:nvSpPr>
          <p:cNvPr id="6" name="pole tekstowe 5"/>
          <p:cNvSpPr txBox="1"/>
          <p:nvPr/>
        </p:nvSpPr>
        <p:spPr>
          <a:xfrm>
            <a:off x="107504" y="692696"/>
            <a:ext cx="8784976" cy="2708434"/>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600"/>
              </a:spcAft>
            </a:pPr>
            <a:r>
              <a:rPr lang="pl-PL" sz="1600" b="1" dirty="0" smtClean="0">
                <a:cs typeface="Times New Roman" panose="02020603050405020304" pitchFamily="18" charset="0"/>
              </a:rPr>
              <a:t>W </a:t>
            </a:r>
            <a:r>
              <a:rPr lang="pl-PL" sz="1600" b="1" dirty="0" smtClean="0">
                <a:cs typeface="Times New Roman" panose="02020603050405020304" pitchFamily="18" charset="0"/>
              </a:rPr>
              <a:t>kontekście reformy planowania przestrzennego:</a:t>
            </a:r>
            <a:endParaRPr lang="pl-PL" sz="1600" b="1" dirty="0">
              <a:cs typeface="Times New Roman" panose="02020603050405020304" pitchFamily="18" charset="0"/>
            </a:endParaRPr>
          </a:p>
          <a:p>
            <a:pPr marL="285750" indent="-285750">
              <a:spcAft>
                <a:spcPts val="600"/>
              </a:spcAft>
              <a:buFont typeface="Wingdings" panose="05000000000000000000" pitchFamily="2" charset="2"/>
              <a:buChar char="§"/>
            </a:pPr>
            <a:r>
              <a:rPr lang="pl-PL" sz="1600" dirty="0">
                <a:cs typeface="Times New Roman" panose="02020603050405020304" pitchFamily="18" charset="0"/>
              </a:rPr>
              <a:t>w</a:t>
            </a:r>
            <a:r>
              <a:rPr lang="pl-PL" sz="1600" dirty="0">
                <a:cs typeface="Times New Roman" panose="02020603050405020304" pitchFamily="18" charset="0"/>
              </a:rPr>
              <a:t>skazanie wstępnych obszarów, predysponowanych </a:t>
            </a:r>
            <a:r>
              <a:rPr lang="pl-PL" sz="1600" dirty="0">
                <a:cs typeface="Times New Roman" panose="02020603050405020304" pitchFamily="18" charset="0"/>
              </a:rPr>
              <a:t>do objęcia </a:t>
            </a:r>
            <a:r>
              <a:rPr lang="pl-PL" sz="1600" dirty="0">
                <a:cs typeface="Times New Roman" panose="02020603050405020304" pitchFamily="18" charset="0"/>
              </a:rPr>
              <a:t>Zintegrowanym Planem Inwestycyjnym (ZPI) – część zamierzeń rozwojowych </a:t>
            </a:r>
            <a:r>
              <a:rPr lang="pl-PL" sz="1600" dirty="0">
                <a:cs typeface="Times New Roman" panose="02020603050405020304" pitchFamily="18" charset="0"/>
              </a:rPr>
              <a:t>opisanych w modelu </a:t>
            </a:r>
            <a:r>
              <a:rPr lang="pl-PL" sz="1600" dirty="0">
                <a:cs typeface="Times New Roman" panose="02020603050405020304" pitchFamily="18" charset="0"/>
              </a:rPr>
              <a:t>funkcjonalno-przestrzennym </a:t>
            </a:r>
            <a:r>
              <a:rPr lang="pl-PL" sz="1600" dirty="0">
                <a:cs typeface="Times New Roman" panose="02020603050405020304" pitchFamily="18" charset="0"/>
              </a:rPr>
              <a:t>ma szansę zostać zrealizowana w oparciu </a:t>
            </a:r>
            <a:r>
              <a:rPr lang="pl-PL" sz="1600" dirty="0">
                <a:cs typeface="Times New Roman" panose="02020603050405020304" pitchFamily="18" charset="0"/>
              </a:rPr>
              <a:t>o ZPI; </a:t>
            </a:r>
            <a:r>
              <a:rPr lang="pl-PL" sz="1600" dirty="0">
                <a:cs typeface="Times New Roman" panose="02020603050405020304" pitchFamily="18" charset="0"/>
              </a:rPr>
              <a:t>zgodnie z zasadą działania Planu, </a:t>
            </a:r>
            <a:r>
              <a:rPr lang="pl-PL" sz="1600" dirty="0">
                <a:cs typeface="Times New Roman" panose="02020603050405020304" pitchFamily="18" charset="0"/>
              </a:rPr>
              <a:t>koszty planowanych w tych obszarach inwestycji ulegną wówczas częściowemu </a:t>
            </a:r>
            <a:r>
              <a:rPr lang="pl-PL" sz="1600" dirty="0">
                <a:cs typeface="Times New Roman" panose="02020603050405020304" pitchFamily="18" charset="0"/>
              </a:rPr>
              <a:t>rozłożeniu na prywatnych inwestorów, którzy zobowiążą się w umowie do wykonania konkretnych przedsięwzięć celu </a:t>
            </a:r>
            <a:r>
              <a:rPr lang="pl-PL" sz="1600" dirty="0">
                <a:cs typeface="Times New Roman" panose="02020603050405020304" pitchFamily="18" charset="0"/>
              </a:rPr>
              <a:t>publicznego;</a:t>
            </a:r>
            <a:endParaRPr lang="pl-PL" sz="1600" dirty="0">
              <a:cs typeface="Times New Roman" panose="02020603050405020304" pitchFamily="18" charset="0"/>
            </a:endParaRPr>
          </a:p>
          <a:p>
            <a:pPr marL="285750" indent="-285750">
              <a:spcAft>
                <a:spcPts val="600"/>
              </a:spcAft>
              <a:buFont typeface="Wingdings" panose="05000000000000000000" pitchFamily="2" charset="2"/>
              <a:buChar char="§"/>
            </a:pPr>
            <a:r>
              <a:rPr lang="pl-PL" sz="1600" dirty="0">
                <a:cs typeface="Times New Roman" panose="02020603050405020304" pitchFamily="18" charset="0"/>
              </a:rPr>
              <a:t>stopniowe wypracowanie (w oparciu o model) </a:t>
            </a:r>
            <a:r>
              <a:rPr lang="pl-PL" sz="1600" dirty="0">
                <a:cs typeface="Times New Roman" panose="02020603050405020304" pitchFamily="18" charset="0"/>
              </a:rPr>
              <a:t>gminnych standardów zagospodarowania przestrzennego, które stanowić będą uniwersalną ramę dla przyszłego rozwoju </a:t>
            </a:r>
            <a:r>
              <a:rPr lang="pl-PL" sz="1600" dirty="0">
                <a:cs typeface="Times New Roman" panose="02020603050405020304" pitchFamily="18" charset="0"/>
              </a:rPr>
              <a:t>jednostki, w tym opracowania Planu Ogólnego Gminy.</a:t>
            </a:r>
            <a:endParaRPr lang="pl-PL" sz="1600" dirty="0">
              <a:cs typeface="Times New Roman" panose="02020603050405020304" pitchFamily="18" charset="0"/>
            </a:endParaRPr>
          </a:p>
        </p:txBody>
      </p:sp>
    </p:spTree>
    <p:extLst>
      <p:ext uri="{BB962C8B-B14F-4D97-AF65-F5344CB8AC3E}">
        <p14:creationId xmlns:p14="http://schemas.microsoft.com/office/powerpoint/2010/main" val="115990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7467600" cy="652934"/>
          </a:xfrm>
        </p:spPr>
        <p:txBody>
          <a:bodyPr>
            <a:normAutofit/>
          </a:bodyPr>
          <a:lstStyle/>
          <a:p>
            <a:pPr algn="ctr"/>
            <a:r>
              <a:rPr lang="pl-PL" sz="3100" dirty="0"/>
              <a:t>System </a:t>
            </a:r>
            <a:r>
              <a:rPr lang="pl-PL" sz="3100" dirty="0"/>
              <a:t>realizacji strategii</a:t>
            </a:r>
            <a:r>
              <a:rPr lang="pl-PL" sz="3100" dirty="0"/>
              <a:t> </a:t>
            </a:r>
            <a:endParaRPr lang="pl-PL" sz="3100" dirty="0"/>
          </a:p>
        </p:txBody>
      </p:sp>
      <p:sp>
        <p:nvSpPr>
          <p:cNvPr id="3" name="Symbol zastępczy zawartości 2"/>
          <p:cNvSpPr>
            <a:spLocks noGrp="1"/>
          </p:cNvSpPr>
          <p:nvPr>
            <p:ph sz="quarter" idx="1"/>
          </p:nvPr>
        </p:nvSpPr>
        <p:spPr>
          <a:xfrm>
            <a:off x="457200" y="1600200"/>
            <a:ext cx="8003232" cy="4873752"/>
          </a:xfrm>
        </p:spPr>
        <p:txBody>
          <a:bodyPr>
            <a:normAutofit/>
          </a:bodyPr>
          <a:lstStyle/>
          <a:p>
            <a:pPr marL="0" indent="0">
              <a:buNone/>
            </a:pPr>
            <a:r>
              <a:rPr lang="pl-PL" sz="2000" dirty="0" smtClean="0"/>
              <a:t>Zadania systemu: </a:t>
            </a:r>
          </a:p>
          <a:p>
            <a:r>
              <a:rPr lang="pl-PL" sz="2000" dirty="0" smtClean="0"/>
              <a:t>wskazuje </a:t>
            </a:r>
            <a:r>
              <a:rPr lang="pl-PL" sz="2000" dirty="0"/>
              <a:t>podmioty </a:t>
            </a:r>
            <a:r>
              <a:rPr lang="pl-PL" sz="2000" dirty="0" smtClean="0"/>
              <a:t>zaangażowane w </a:t>
            </a:r>
            <a:r>
              <a:rPr lang="pl-PL" sz="2000" dirty="0"/>
              <a:t>realizację strategii, biorąc pod uwagę </a:t>
            </a:r>
            <a:r>
              <a:rPr lang="pl-PL" sz="2000" dirty="0" smtClean="0"/>
              <a:t>ich rolę </a:t>
            </a:r>
            <a:r>
              <a:rPr lang="pl-PL" sz="2000" dirty="0"/>
              <a:t>i kompetencje oraz relacje między nimi,</a:t>
            </a:r>
          </a:p>
          <a:p>
            <a:r>
              <a:rPr lang="pl-PL" sz="2000" dirty="0" smtClean="0"/>
              <a:t>przedstawia </a:t>
            </a:r>
            <a:r>
              <a:rPr lang="pl-PL" sz="2000" dirty="0"/>
              <a:t>podział zadań</a:t>
            </a:r>
            <a:r>
              <a:rPr lang="pl-PL" sz="2000" dirty="0" smtClean="0"/>
              <a:t>, </a:t>
            </a:r>
          </a:p>
          <a:p>
            <a:r>
              <a:rPr lang="pl-PL" sz="2000" dirty="0" smtClean="0"/>
              <a:t>określa </a:t>
            </a:r>
            <a:r>
              <a:rPr lang="pl-PL" sz="2000" dirty="0"/>
              <a:t>zasady współpracy,</a:t>
            </a:r>
          </a:p>
          <a:p>
            <a:r>
              <a:rPr lang="pl-PL" sz="2000" dirty="0" smtClean="0"/>
              <a:t>proponuje </a:t>
            </a:r>
            <a:r>
              <a:rPr lang="pl-PL" sz="2000" dirty="0"/>
              <a:t>mechanizmy i </a:t>
            </a:r>
            <a:r>
              <a:rPr lang="pl-PL" sz="2000" dirty="0" smtClean="0"/>
              <a:t>narzędzia wdrażania </a:t>
            </a:r>
            <a:r>
              <a:rPr lang="pl-PL" sz="2000" dirty="0"/>
              <a:t>strategii,</a:t>
            </a:r>
          </a:p>
          <a:p>
            <a:r>
              <a:rPr lang="pl-PL" sz="2000" dirty="0" smtClean="0"/>
              <a:t>określa </a:t>
            </a:r>
            <a:r>
              <a:rPr lang="pl-PL" sz="2000" dirty="0"/>
              <a:t>wytyczne do </a:t>
            </a:r>
            <a:r>
              <a:rPr lang="pl-PL" sz="2000" dirty="0" smtClean="0"/>
              <a:t>sporządzania dokumentów </a:t>
            </a:r>
            <a:r>
              <a:rPr lang="pl-PL" sz="2000" dirty="0"/>
              <a:t>wykonawczych,</a:t>
            </a:r>
          </a:p>
          <a:p>
            <a:r>
              <a:rPr lang="pl-PL" sz="2000" dirty="0" smtClean="0"/>
              <a:t>określa </a:t>
            </a:r>
            <a:r>
              <a:rPr lang="pl-PL" sz="2000" dirty="0"/>
              <a:t>sposób monitorowania i </a:t>
            </a:r>
            <a:r>
              <a:rPr lang="pl-PL" sz="2000" dirty="0" smtClean="0"/>
              <a:t>ewaluacji realizacji </a:t>
            </a:r>
            <a:r>
              <a:rPr lang="pl-PL" sz="2000" dirty="0"/>
              <a:t>strategii oraz jej aktualizacji.</a:t>
            </a:r>
          </a:p>
        </p:txBody>
      </p:sp>
    </p:spTree>
    <p:extLst>
      <p:ext uri="{BB962C8B-B14F-4D97-AF65-F5344CB8AC3E}">
        <p14:creationId xmlns:p14="http://schemas.microsoft.com/office/powerpoint/2010/main" val="182429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100" dirty="0" smtClean="0"/>
              <a:t>Instytucjonalna struktura systemu realizacji strategii</a:t>
            </a:r>
            <a:endParaRPr lang="pl-PL" dirty="0"/>
          </a:p>
        </p:txBody>
      </p:sp>
      <p:sp>
        <p:nvSpPr>
          <p:cNvPr id="3" name="Symbol zastępczy zawartości 2"/>
          <p:cNvSpPr>
            <a:spLocks noGrp="1"/>
          </p:cNvSpPr>
          <p:nvPr>
            <p:ph sz="quarter" idx="1"/>
          </p:nvPr>
        </p:nvSpPr>
        <p:spPr>
          <a:xfrm>
            <a:off x="251520" y="1556792"/>
            <a:ext cx="8441432" cy="4927848"/>
          </a:xfrm>
        </p:spPr>
        <p:txBody>
          <a:bodyPr>
            <a:normAutofit/>
          </a:bodyPr>
          <a:lstStyle/>
          <a:p>
            <a:pPr marL="0" indent="0">
              <a:buNone/>
            </a:pPr>
            <a:r>
              <a:rPr lang="pl-PL" sz="1800" dirty="0"/>
              <a:t>Za realizację Strategii Rozwoju Gminy </a:t>
            </a:r>
            <a:r>
              <a:rPr lang="pl-PL" sz="1800" dirty="0" smtClean="0"/>
              <a:t>Łęczna do </a:t>
            </a:r>
            <a:r>
              <a:rPr lang="pl-PL" sz="1800" dirty="0"/>
              <a:t>roku 2030 w zakresie instytucjonalnym odpowiadać będą:</a:t>
            </a:r>
          </a:p>
          <a:p>
            <a:pPr lvl="0"/>
            <a:r>
              <a:rPr lang="pl-PL" sz="1800" dirty="0" smtClean="0"/>
              <a:t>Burmistrz Łęcznej,</a:t>
            </a:r>
            <a:endParaRPr lang="pl-PL" sz="1800" dirty="0"/>
          </a:p>
          <a:p>
            <a:pPr lvl="0"/>
            <a:r>
              <a:rPr lang="pl-PL" sz="1800" dirty="0"/>
              <a:t>Rada </a:t>
            </a:r>
            <a:r>
              <a:rPr lang="pl-PL" sz="1800" dirty="0" smtClean="0"/>
              <a:t>Miejska,</a:t>
            </a:r>
            <a:endParaRPr lang="pl-PL" sz="1800" dirty="0"/>
          </a:p>
          <a:p>
            <a:pPr lvl="0"/>
            <a:r>
              <a:rPr lang="pl-PL" sz="1800" dirty="0"/>
              <a:t>Referaty oraz inne stanowiska/komórki Urzędu Miejskiego oraz jednostki gminne,</a:t>
            </a:r>
          </a:p>
          <a:p>
            <a:r>
              <a:rPr lang="pl-PL" sz="1800" dirty="0"/>
              <a:t>Wykonawcy i partnerzy realizacyjni określeni w </a:t>
            </a:r>
            <a:r>
              <a:rPr lang="pl-PL" sz="1800" dirty="0" smtClean="0"/>
              <a:t>Strategii</a:t>
            </a:r>
          </a:p>
          <a:p>
            <a:pPr marL="0" indent="0">
              <a:buNone/>
            </a:pPr>
            <a:r>
              <a:rPr lang="pl-PL" sz="1800" dirty="0" smtClean="0"/>
              <a:t>Głównym </a:t>
            </a:r>
            <a:r>
              <a:rPr lang="pl-PL" sz="1800" dirty="0"/>
              <a:t>podmiotem odpowiedzialnym za prowadzenie procesu monitorowania realizacji Strategii jest </a:t>
            </a:r>
            <a:r>
              <a:rPr lang="pl-PL" sz="1800" b="1" dirty="0" smtClean="0"/>
              <a:t>Burmistrz Łęcznej</a:t>
            </a:r>
            <a:r>
              <a:rPr lang="pl-PL" sz="1800" dirty="0" smtClean="0"/>
              <a:t>, </a:t>
            </a:r>
            <a:r>
              <a:rPr lang="pl-PL" sz="1800" dirty="0"/>
              <a:t>który będzie realizował swoje zadania poprzez jednostki podległe tj.:</a:t>
            </a:r>
          </a:p>
          <a:p>
            <a:pPr lvl="0"/>
            <a:r>
              <a:rPr lang="pl-PL" sz="1800" dirty="0"/>
              <a:t>Zespół ds. wdrażania Strategii </a:t>
            </a:r>
          </a:p>
          <a:p>
            <a:pPr lvl="0"/>
            <a:r>
              <a:rPr lang="pl-PL" sz="1800" dirty="0"/>
              <a:t>Referaty oraz jednostki i instytucje podległe odpowiedzialne za wdrażanie poszczególnych przedsięwzięć w ramach Strategii,</a:t>
            </a:r>
          </a:p>
          <a:p>
            <a:pPr lvl="0"/>
            <a:r>
              <a:rPr lang="pl-PL" sz="1800" dirty="0"/>
              <a:t>partnerów i liderów lokalnych zaangażowanych w realizację Strategii.</a:t>
            </a:r>
          </a:p>
        </p:txBody>
      </p:sp>
    </p:spTree>
    <p:extLst>
      <p:ext uri="{BB962C8B-B14F-4D97-AF65-F5344CB8AC3E}">
        <p14:creationId xmlns:p14="http://schemas.microsoft.com/office/powerpoint/2010/main" val="28213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charRg st="458" end="490"/>
                                            </p:txEl>
                                          </p:spTgt>
                                        </p:tgtEl>
                                        <p:attrNameLst>
                                          <p:attrName>style.visibility</p:attrName>
                                        </p:attrNameLst>
                                      </p:cBhvr>
                                      <p:to>
                                        <p:strVal val="visible"/>
                                      </p:to>
                                    </p:set>
                                    <p:anim calcmode="lin" valueType="num">
                                      <p:cBhvr additive="base">
                                        <p:cTn id="33" dur="500" fill="hold"/>
                                        <p:tgtEl>
                                          <p:spTgt spid="3">
                                            <p:txEl>
                                              <p:charRg st="458" end="49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charRg st="458" end="49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charRg st="490" end="613"/>
                                            </p:txEl>
                                          </p:spTgt>
                                        </p:tgtEl>
                                        <p:attrNameLst>
                                          <p:attrName>style.visibility</p:attrName>
                                        </p:attrNameLst>
                                      </p:cBhvr>
                                      <p:to>
                                        <p:strVal val="visible"/>
                                      </p:to>
                                    </p:set>
                                    <p:anim calcmode="lin" valueType="num">
                                      <p:cBhvr additive="base">
                                        <p:cTn id="37" dur="500" fill="hold"/>
                                        <p:tgtEl>
                                          <p:spTgt spid="3">
                                            <p:txEl>
                                              <p:charRg st="490" end="6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charRg st="490" end="6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charRg st="613" end="682"/>
                                            </p:txEl>
                                          </p:spTgt>
                                        </p:tgtEl>
                                        <p:attrNameLst>
                                          <p:attrName>style.visibility</p:attrName>
                                        </p:attrNameLst>
                                      </p:cBhvr>
                                      <p:to>
                                        <p:strVal val="visible"/>
                                      </p:to>
                                    </p:set>
                                    <p:anim calcmode="lin" valueType="num">
                                      <p:cBhvr additive="base">
                                        <p:cTn id="41" dur="500" fill="hold"/>
                                        <p:tgtEl>
                                          <p:spTgt spid="3">
                                            <p:txEl>
                                              <p:charRg st="613" end="68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charRg st="613" end="68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smtClean="0"/>
              <a:t>Mechanizmy </a:t>
            </a:r>
            <a:r>
              <a:rPr lang="pl-PL" sz="3200" dirty="0"/>
              <a:t>i instrumenty realizacji Strategii</a:t>
            </a:r>
          </a:p>
        </p:txBody>
      </p:sp>
      <p:sp>
        <p:nvSpPr>
          <p:cNvPr id="3" name="Symbol zastępczy zawartości 2"/>
          <p:cNvSpPr>
            <a:spLocks noGrp="1"/>
          </p:cNvSpPr>
          <p:nvPr>
            <p:ph sz="quarter" idx="1"/>
          </p:nvPr>
        </p:nvSpPr>
        <p:spPr>
          <a:xfrm>
            <a:off x="395536" y="1484784"/>
            <a:ext cx="8496944" cy="4925144"/>
          </a:xfrm>
        </p:spPr>
        <p:txBody>
          <a:bodyPr>
            <a:noAutofit/>
          </a:bodyPr>
          <a:lstStyle/>
          <a:p>
            <a:pPr marL="0" indent="0">
              <a:buNone/>
            </a:pPr>
            <a:r>
              <a:rPr lang="pl-PL" sz="1600" dirty="0"/>
              <a:t>W ramach systemu realizacji wykorzystane zostaną różne </a:t>
            </a:r>
            <a:r>
              <a:rPr lang="pl-PL" sz="1600" dirty="0" smtClean="0"/>
              <a:t>mechanizmy i </a:t>
            </a:r>
            <a:r>
              <a:rPr lang="pl-PL" sz="1600" dirty="0"/>
              <a:t>instrumenty wdrażania Strategii, m.in. o charakterze:</a:t>
            </a:r>
          </a:p>
          <a:p>
            <a:r>
              <a:rPr lang="pl-PL" sz="1600" b="1" dirty="0" smtClean="0"/>
              <a:t>prawnym</a:t>
            </a:r>
            <a:r>
              <a:rPr lang="pl-PL" sz="1600" dirty="0" smtClean="0"/>
              <a:t> </a:t>
            </a:r>
            <a:r>
              <a:rPr lang="pl-PL" sz="1600" dirty="0"/>
              <a:t>– uchwały Rady Gminy, zarządzania Wójta Gminy, </a:t>
            </a:r>
            <a:r>
              <a:rPr lang="pl-PL" sz="1600" dirty="0" smtClean="0"/>
              <a:t>regulacje w </a:t>
            </a:r>
            <a:r>
              <a:rPr lang="pl-PL" sz="1600" dirty="0"/>
              <a:t>postaci aktów prawa miejscowego, decyzje administracyjne itp.,</a:t>
            </a:r>
          </a:p>
          <a:p>
            <a:r>
              <a:rPr lang="pl-PL" sz="1600" b="1" dirty="0" smtClean="0"/>
              <a:t>finansowym</a:t>
            </a:r>
            <a:r>
              <a:rPr lang="pl-PL" sz="1600" dirty="0" smtClean="0"/>
              <a:t> </a:t>
            </a:r>
            <a:r>
              <a:rPr lang="pl-PL" sz="1600" dirty="0"/>
              <a:t>- uchwały budżetowe Rady Gminy, wieloletnia </a:t>
            </a:r>
            <a:r>
              <a:rPr lang="pl-PL" sz="1600" dirty="0" smtClean="0"/>
              <a:t>prognoza finansowa </a:t>
            </a:r>
            <a:r>
              <a:rPr lang="pl-PL" sz="1600" dirty="0"/>
              <a:t>oraz inne dokumenty finansowe, harmonogramy i </a:t>
            </a:r>
            <a:r>
              <a:rPr lang="pl-PL" sz="1600" dirty="0" smtClean="0"/>
              <a:t>analizy finansowo-ekonomiczne </a:t>
            </a:r>
            <a:r>
              <a:rPr lang="pl-PL" sz="1600" dirty="0"/>
              <a:t>projektów realizowane przy </a:t>
            </a:r>
            <a:r>
              <a:rPr lang="pl-PL" sz="1600" dirty="0" smtClean="0"/>
              <a:t>wykorzystaniu funduszy </a:t>
            </a:r>
            <a:r>
              <a:rPr lang="pl-PL" sz="1600" dirty="0"/>
              <a:t>zewnętrznych, różne formy współpracy </a:t>
            </a:r>
            <a:r>
              <a:rPr lang="pl-PL" sz="1600" dirty="0" smtClean="0"/>
              <a:t>finansowej z </a:t>
            </a:r>
            <a:r>
              <a:rPr lang="pl-PL" sz="1600" dirty="0"/>
              <a:t>organizacjami pozarządowymi.</a:t>
            </a:r>
          </a:p>
          <a:p>
            <a:r>
              <a:rPr lang="pl-PL" sz="1600" b="1" dirty="0" smtClean="0"/>
              <a:t>planowania </a:t>
            </a:r>
            <a:r>
              <a:rPr lang="pl-PL" sz="1600" b="1" dirty="0"/>
              <a:t>przestrzennego i planów/ programów wdrożeniowych</a:t>
            </a:r>
            <a:r>
              <a:rPr lang="pl-PL" sz="1600" dirty="0"/>
              <a:t> </a:t>
            </a:r>
            <a:r>
              <a:rPr lang="pl-PL" sz="1600" dirty="0" smtClean="0"/>
              <a:t>- miejscowe </a:t>
            </a:r>
            <a:r>
              <a:rPr lang="pl-PL" sz="1600" dirty="0"/>
              <a:t>plany zagospodarowania przestrzennego, </a:t>
            </a:r>
            <a:r>
              <a:rPr lang="pl-PL" sz="1600" dirty="0" smtClean="0"/>
              <a:t>procedury zapewniające </a:t>
            </a:r>
            <a:r>
              <a:rPr lang="pl-PL" sz="1600" dirty="0"/>
              <a:t>udział mieszkańców w planowaniu przestrzennym, </a:t>
            </a:r>
            <a:r>
              <a:rPr lang="pl-PL" sz="1600" dirty="0" smtClean="0"/>
              <a:t>gminne strategie </a:t>
            </a:r>
            <a:r>
              <a:rPr lang="pl-PL" sz="1600" dirty="0"/>
              <a:t>sektorowe/branżowe itp.</a:t>
            </a:r>
          </a:p>
          <a:p>
            <a:r>
              <a:rPr lang="pl-PL" sz="1600" b="1" dirty="0" smtClean="0"/>
              <a:t>kadrowym</a:t>
            </a:r>
            <a:r>
              <a:rPr lang="pl-PL" sz="1600" dirty="0" smtClean="0"/>
              <a:t> </a:t>
            </a:r>
            <a:r>
              <a:rPr lang="pl-PL" sz="1600" dirty="0"/>
              <a:t>– praca i zaangażowanie władz samorządowych, </a:t>
            </a:r>
            <a:r>
              <a:rPr lang="pl-PL" sz="1600" dirty="0" smtClean="0"/>
              <a:t>kadry kierowniczej </a:t>
            </a:r>
            <a:r>
              <a:rPr lang="pl-PL" sz="1600" dirty="0"/>
              <a:t>i pracowników </a:t>
            </a:r>
            <a:r>
              <a:rPr lang="pl-PL" sz="1600" dirty="0" smtClean="0"/>
              <a:t>wydziałów oraz </a:t>
            </a:r>
            <a:r>
              <a:rPr lang="pl-PL" sz="1600" dirty="0"/>
              <a:t>jednostek gminnych, itp.,</a:t>
            </a:r>
          </a:p>
          <a:p>
            <a:r>
              <a:rPr lang="pl-PL" sz="1600" b="1" dirty="0" smtClean="0"/>
              <a:t>kontrolnym </a:t>
            </a:r>
            <a:r>
              <a:rPr lang="pl-PL" sz="1600" dirty="0"/>
              <a:t>- kontrola zarządcza, aktualizacja ewidencji i rejestrów</a:t>
            </a:r>
            <a:r>
              <a:rPr lang="pl-PL" sz="1600" dirty="0" smtClean="0"/>
              <a:t>, monitoring </a:t>
            </a:r>
            <a:r>
              <a:rPr lang="pl-PL" sz="1600" dirty="0"/>
              <a:t>stanu zagospodarowania przestrzennego, itp.</a:t>
            </a:r>
          </a:p>
          <a:p>
            <a:r>
              <a:rPr lang="pl-PL" sz="1600" b="1" dirty="0" smtClean="0"/>
              <a:t>partycypacyjnym</a:t>
            </a:r>
            <a:r>
              <a:rPr lang="pl-PL" sz="1600" dirty="0" smtClean="0"/>
              <a:t> </a:t>
            </a:r>
            <a:r>
              <a:rPr lang="pl-PL" sz="1600" dirty="0"/>
              <a:t>– działania edukacyjne, informacyjne i promocyjne</a:t>
            </a:r>
            <a:r>
              <a:rPr lang="pl-PL" sz="1600" dirty="0" smtClean="0"/>
              <a:t>, konsultacje </a:t>
            </a:r>
            <a:r>
              <a:rPr lang="pl-PL" sz="1600" dirty="0"/>
              <a:t>wewnętrzne, konsultacje społeczne, strona internetowa </a:t>
            </a:r>
            <a:r>
              <a:rPr lang="pl-PL" sz="1600" dirty="0" smtClean="0"/>
              <a:t>gminy i </a:t>
            </a:r>
            <a:r>
              <a:rPr lang="pl-PL" sz="1600" dirty="0"/>
              <a:t>jednostek gminnych, profile w mediach społecznościowych, media </a:t>
            </a:r>
            <a:r>
              <a:rPr lang="pl-PL" sz="1600" dirty="0" smtClean="0"/>
              <a:t>lokalne i </a:t>
            </a:r>
            <a:r>
              <a:rPr lang="pl-PL" sz="1600" dirty="0"/>
              <a:t>ponadlokalne, system informacji przestrzennej gminy itp.</a:t>
            </a:r>
          </a:p>
        </p:txBody>
      </p:sp>
    </p:spTree>
    <p:extLst>
      <p:ext uri="{BB962C8B-B14F-4D97-AF65-F5344CB8AC3E}">
        <p14:creationId xmlns:p14="http://schemas.microsoft.com/office/powerpoint/2010/main" val="945253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7467600" cy="508918"/>
          </a:xfrm>
        </p:spPr>
        <p:txBody>
          <a:bodyPr>
            <a:normAutofit fontScale="90000"/>
          </a:bodyPr>
          <a:lstStyle/>
          <a:p>
            <a:r>
              <a:rPr lang="pl-PL" sz="3600" dirty="0" smtClean="0"/>
              <a:t>Potencjalne </a:t>
            </a:r>
            <a:r>
              <a:rPr lang="pl-PL" sz="3600" dirty="0"/>
              <a:t>źródła </a:t>
            </a:r>
            <a:r>
              <a:rPr lang="pl-PL" sz="3600" dirty="0" smtClean="0"/>
              <a:t>finansowania</a:t>
            </a:r>
            <a:endParaRPr lang="pl-PL" sz="3600" dirty="0"/>
          </a:p>
        </p:txBody>
      </p:sp>
      <p:sp>
        <p:nvSpPr>
          <p:cNvPr id="3" name="Symbol zastępczy zawartości 2"/>
          <p:cNvSpPr>
            <a:spLocks noGrp="1"/>
          </p:cNvSpPr>
          <p:nvPr>
            <p:ph sz="quarter" idx="1"/>
          </p:nvPr>
        </p:nvSpPr>
        <p:spPr>
          <a:xfrm>
            <a:off x="251520" y="692696"/>
            <a:ext cx="8514528" cy="5040560"/>
          </a:xfrm>
        </p:spPr>
        <p:txBody>
          <a:bodyPr>
            <a:noAutofit/>
          </a:bodyPr>
          <a:lstStyle/>
          <a:p>
            <a:pPr lvl="0"/>
            <a:r>
              <a:rPr lang="pl-PL" sz="1600" dirty="0"/>
              <a:t>środki budżetu gminy,</a:t>
            </a:r>
          </a:p>
          <a:p>
            <a:pPr lvl="0"/>
            <a:r>
              <a:rPr lang="pl-PL" sz="1600" dirty="0"/>
              <a:t>środki Unii Europejskiej – fundusze europejskie dostępne m.in. w ramach Europejskiego Funduszu Rozwoju Regionalnego, Europejskiego Funduszu rolnego na rzecz Rozwoju Obszarów Wiejskich, Funduszu Spójności, Europejskiego Funduszu Odbudowy, Europejskiego Funduszu Społecznego, w tym te z wykorzystaniem instrumentu Zintegrowanych Inwestycji Terytorialnych w ramach LOM, Inicjatyw Wspólnotowych oraz Wspólnej Polityki Rolnej,</a:t>
            </a:r>
          </a:p>
          <a:p>
            <a:pPr lvl="0"/>
            <a:r>
              <a:rPr lang="pl-PL" sz="1600" dirty="0"/>
              <a:t>inne fundusze zewnętrzne – np. Fundusze Norweskie i Fundusze Europejskiego Obszaru Gospodarczego,</a:t>
            </a:r>
          </a:p>
          <a:p>
            <a:pPr lvl="0"/>
            <a:r>
              <a:rPr lang="pl-PL" sz="1600" dirty="0"/>
              <a:t>środki budżetu państwa – przewidziane na współfinansowanie projektów lub jako niezależne źródło finansowania,</a:t>
            </a:r>
          </a:p>
          <a:p>
            <a:pPr lvl="0"/>
            <a:r>
              <a:rPr lang="pl-PL" sz="1600" dirty="0"/>
              <a:t>środki budżetu samorządu województwa – na współfinansowanie projektów lub jako niezależne źródło finansowania,</a:t>
            </a:r>
          </a:p>
          <a:p>
            <a:pPr lvl="0"/>
            <a:r>
              <a:rPr lang="pl-PL" sz="1600" dirty="0"/>
              <a:t>środki budżetu powiatu – na współfinansowanie projektów lub jako niezależne źródło finansowania,</a:t>
            </a:r>
          </a:p>
          <a:p>
            <a:pPr lvl="0"/>
            <a:r>
              <a:rPr lang="pl-PL" sz="1600" dirty="0"/>
              <a:t>inne środki publiczne, np. fundusze celowe,</a:t>
            </a:r>
          </a:p>
          <a:p>
            <a:pPr lvl="0"/>
            <a:r>
              <a:rPr lang="pl-PL" sz="1600" dirty="0"/>
              <a:t>środki prywatne, np. przedsiębiorców, organizacji pozarządowych, mieszkańców.</a:t>
            </a:r>
          </a:p>
          <a:p>
            <a:pPr marL="0" indent="0">
              <a:buNone/>
            </a:pPr>
            <a:r>
              <a:rPr lang="pl-PL" sz="1800" dirty="0" smtClean="0"/>
              <a:t>Skala </a:t>
            </a:r>
            <a:r>
              <a:rPr lang="pl-PL" sz="1800" dirty="0"/>
              <a:t>wydatków związana z realizacją  Strategii Rozwoju Gminy </a:t>
            </a:r>
            <a:r>
              <a:rPr lang="pl-PL" sz="1800" dirty="0" smtClean="0"/>
              <a:t>Łęczna to </a:t>
            </a:r>
            <a:r>
              <a:rPr lang="pl-PL" sz="1800" b="1" dirty="0" smtClean="0"/>
              <a:t>217mln </a:t>
            </a:r>
            <a:r>
              <a:rPr lang="pl-PL" sz="1800" b="1" dirty="0"/>
              <a:t>zł</a:t>
            </a:r>
            <a:r>
              <a:rPr lang="pl-PL" sz="1800" dirty="0"/>
              <a:t>, w podziale na lata realizacji jest to kwota </a:t>
            </a:r>
            <a:r>
              <a:rPr lang="pl-PL" sz="1800" b="1" dirty="0" smtClean="0"/>
              <a:t>27,1 </a:t>
            </a:r>
            <a:r>
              <a:rPr lang="pl-PL" sz="1800" b="1" dirty="0"/>
              <a:t>mln zł </a:t>
            </a:r>
            <a:r>
              <a:rPr lang="pl-PL" sz="1800" dirty="0"/>
              <a:t>rocznie. </a:t>
            </a:r>
            <a:endParaRPr lang="pl-PL" sz="1800" b="1" dirty="0"/>
          </a:p>
        </p:txBody>
      </p:sp>
    </p:spTree>
    <p:extLst>
      <p:ext uri="{BB962C8B-B14F-4D97-AF65-F5344CB8AC3E}">
        <p14:creationId xmlns:p14="http://schemas.microsoft.com/office/powerpoint/2010/main" val="3630979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94548126"/>
              </p:ext>
            </p:extLst>
          </p:nvPr>
        </p:nvGraphicFramePr>
        <p:xfrm>
          <a:off x="1187624" y="2132856"/>
          <a:ext cx="6984776" cy="37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a:spLocks noGrp="1"/>
          </p:cNvSpPr>
          <p:nvPr>
            <p:ph type="title"/>
          </p:nvPr>
        </p:nvSpPr>
        <p:spPr>
          <a:xfrm>
            <a:off x="395536" y="518630"/>
            <a:ext cx="7992888" cy="508918"/>
          </a:xfrm>
        </p:spPr>
        <p:txBody>
          <a:bodyPr>
            <a:noAutofit/>
          </a:bodyPr>
          <a:lstStyle/>
          <a:p>
            <a:pPr algn="ctr"/>
            <a:r>
              <a:rPr lang="pl-PL" sz="2800" dirty="0"/>
              <a:t>SCHEMAT SYSTEMU MONITORINGU STRATEGII ROZWOJU</a:t>
            </a:r>
          </a:p>
        </p:txBody>
      </p:sp>
    </p:spTree>
    <p:extLst>
      <p:ext uri="{BB962C8B-B14F-4D97-AF65-F5344CB8AC3E}">
        <p14:creationId xmlns:p14="http://schemas.microsoft.com/office/powerpoint/2010/main" val="21560239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7467600" cy="1143000"/>
          </a:xfrm>
        </p:spPr>
        <p:txBody>
          <a:bodyPr>
            <a:normAutofit/>
          </a:bodyPr>
          <a:lstStyle/>
          <a:p>
            <a:r>
              <a:rPr lang="pl-PL" dirty="0"/>
              <a:t>Wskaźniki monitoringowe </a:t>
            </a:r>
            <a:r>
              <a:rPr lang="pl-PL" dirty="0" smtClean="0"/>
              <a:t>Strategii Rozwoju </a:t>
            </a:r>
            <a:r>
              <a:rPr lang="pl-PL" dirty="0"/>
              <a:t>Gminy </a:t>
            </a:r>
            <a:r>
              <a:rPr lang="pl-PL" dirty="0" smtClean="0"/>
              <a:t>Łęczna </a:t>
            </a:r>
            <a:r>
              <a:rPr lang="pl-PL" dirty="0"/>
              <a:t>do roku 2030</a:t>
            </a:r>
          </a:p>
        </p:txBody>
      </p:sp>
      <p:graphicFrame>
        <p:nvGraphicFramePr>
          <p:cNvPr id="6" name="Symbol zastępczy zawartości 5"/>
          <p:cNvGraphicFramePr>
            <a:graphicFrameLocks noGrp="1"/>
          </p:cNvGraphicFramePr>
          <p:nvPr>
            <p:ph sz="quarter" idx="1"/>
            <p:extLst>
              <p:ext uri="{D42A27DB-BD31-4B8C-83A1-F6EECF244321}">
                <p14:modId xmlns:p14="http://schemas.microsoft.com/office/powerpoint/2010/main" val="166194286"/>
              </p:ext>
            </p:extLst>
          </p:nvPr>
        </p:nvGraphicFramePr>
        <p:xfrm>
          <a:off x="179512" y="1628802"/>
          <a:ext cx="8424937" cy="4203450"/>
        </p:xfrm>
        <a:graphic>
          <a:graphicData uri="http://schemas.openxmlformats.org/drawingml/2006/table">
            <a:tbl>
              <a:tblPr firstRow="1" firstCol="1" bandRow="1"/>
              <a:tblGrid>
                <a:gridCol w="4000088"/>
                <a:gridCol w="1406027"/>
                <a:gridCol w="1445017"/>
                <a:gridCol w="1573805"/>
              </a:tblGrid>
              <a:tr h="646417">
                <a:tc>
                  <a:txBody>
                    <a:bodyPr/>
                    <a:lstStyle/>
                    <a:p>
                      <a:pPr marR="21590" indent="323850" algn="ctr">
                        <a:lnSpc>
                          <a:spcPct val="115000"/>
                        </a:lnSpc>
                        <a:spcBef>
                          <a:spcPts val="600"/>
                        </a:spcBef>
                        <a:spcAft>
                          <a:spcPts val="0"/>
                        </a:spcAft>
                        <a:tabLst>
                          <a:tab pos="4162425" algn="l"/>
                        </a:tabLst>
                      </a:pPr>
                      <a:r>
                        <a:rPr lang="pl-PL" sz="1400" b="1" dirty="0">
                          <a:effectLst/>
                          <a:latin typeface="Arial"/>
                          <a:ea typeface="Times New Roman"/>
                          <a:cs typeface="Times New Roman"/>
                        </a:rPr>
                        <a:t>Nazwa wskaźnika oddziaływania</a:t>
                      </a:r>
                      <a:endParaRPr lang="pl-PL" sz="1600" dirty="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b="1">
                          <a:effectLst/>
                          <a:latin typeface="Arial"/>
                          <a:ea typeface="Times New Roman"/>
                          <a:cs typeface="Times New Roman"/>
                        </a:rPr>
                        <a:t>Wartość bazowa</a:t>
                      </a:r>
                      <a:endParaRPr lang="pl-PL" sz="1600">
                        <a:effectLst/>
                        <a:latin typeface="Calibri"/>
                        <a:ea typeface="Calibri"/>
                        <a:cs typeface="Times New Roman"/>
                      </a:endParaRPr>
                    </a:p>
                    <a:p>
                      <a:pPr indent="323850" algn="ctr">
                        <a:lnSpc>
                          <a:spcPct val="115000"/>
                        </a:lnSpc>
                        <a:spcBef>
                          <a:spcPts val="600"/>
                        </a:spcBef>
                        <a:spcAft>
                          <a:spcPts val="0"/>
                        </a:spcAft>
                      </a:pPr>
                      <a:r>
                        <a:rPr lang="pl-PL" sz="1400" b="1">
                          <a:effectLst/>
                          <a:latin typeface="Arial"/>
                          <a:ea typeface="Times New Roman"/>
                          <a:cs typeface="Times New Roman"/>
                        </a:rPr>
                        <a:t>(2022)</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R="26035" indent="323850" algn="ctr">
                        <a:lnSpc>
                          <a:spcPct val="115000"/>
                        </a:lnSpc>
                        <a:spcBef>
                          <a:spcPts val="600"/>
                        </a:spcBef>
                        <a:spcAft>
                          <a:spcPts val="0"/>
                        </a:spcAft>
                        <a:tabLst>
                          <a:tab pos="1300480" algn="l"/>
                        </a:tabLst>
                      </a:pPr>
                      <a:r>
                        <a:rPr lang="pl-PL" sz="1400" b="1">
                          <a:effectLst/>
                          <a:latin typeface="Arial"/>
                          <a:ea typeface="Times New Roman"/>
                          <a:cs typeface="Times New Roman"/>
                        </a:rPr>
                        <a:t>Kierunek zmian do 2030 roku</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R="6985" indent="323850" algn="ctr">
                        <a:lnSpc>
                          <a:spcPct val="115000"/>
                        </a:lnSpc>
                        <a:spcBef>
                          <a:spcPts val="600"/>
                        </a:spcBef>
                        <a:spcAft>
                          <a:spcPts val="0"/>
                        </a:spcAft>
                        <a:tabLst>
                          <a:tab pos="1457325" algn="l"/>
                        </a:tabLst>
                      </a:pPr>
                      <a:r>
                        <a:rPr lang="pl-PL" sz="1400" b="1">
                          <a:effectLst/>
                          <a:latin typeface="Arial"/>
                          <a:ea typeface="Times New Roman"/>
                          <a:cs typeface="Times New Roman"/>
                        </a:rPr>
                        <a:t>Źródło danych</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r>
              <a:tr h="261970">
                <a:tc gridSpan="4">
                  <a:txBody>
                    <a:bodyPr/>
                    <a:lstStyle/>
                    <a:p>
                      <a:pPr marR="6985" indent="323850" algn="ctr">
                        <a:lnSpc>
                          <a:spcPct val="115000"/>
                        </a:lnSpc>
                        <a:spcBef>
                          <a:spcPts val="600"/>
                        </a:spcBef>
                        <a:spcAft>
                          <a:spcPts val="0"/>
                        </a:spcAft>
                        <a:tabLst>
                          <a:tab pos="1300480" algn="l"/>
                          <a:tab pos="1457325" algn="l"/>
                        </a:tabLst>
                      </a:pPr>
                      <a:r>
                        <a:rPr lang="pl-PL" sz="1400" b="1">
                          <a:solidFill>
                            <a:srgbClr val="FFFFFF"/>
                          </a:solidFill>
                          <a:effectLst/>
                          <a:latin typeface="Arial"/>
                          <a:ea typeface="Times New Roman"/>
                          <a:cs typeface="Times New Roman"/>
                        </a:rPr>
                        <a:t>Cel strategiczny 1.  Atrakcyjna i bezpieczna przestrzeń oraz czyste środowisko naturalne</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28575"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1B4171"/>
                    </a:solidFill>
                  </a:tcPr>
                </a:tc>
                <a:tc hMerge="1">
                  <a:txBody>
                    <a:bodyPr/>
                    <a:lstStyle/>
                    <a:p>
                      <a:endParaRPr lang="pl-PL"/>
                    </a:p>
                  </a:txBody>
                  <a:tcPr/>
                </a:tc>
                <a:tc hMerge="1">
                  <a:txBody>
                    <a:bodyPr/>
                    <a:lstStyle/>
                    <a:p>
                      <a:endParaRPr lang="pl-PL"/>
                    </a:p>
                  </a:txBody>
                  <a:tcPr/>
                </a:tc>
                <a:tc hMerge="1">
                  <a:txBody>
                    <a:bodyPr/>
                    <a:lstStyle/>
                    <a:p>
                      <a:endParaRPr lang="pl-PL"/>
                    </a:p>
                  </a:txBody>
                  <a:tcPr/>
                </a:tc>
              </a:tr>
              <a:tr h="635367">
                <a:tc>
                  <a:txBody>
                    <a:bodyPr/>
                    <a:lstStyle/>
                    <a:p>
                      <a:pPr marR="21590" indent="323850" algn="l">
                        <a:lnSpc>
                          <a:spcPct val="115000"/>
                        </a:lnSpc>
                        <a:spcBef>
                          <a:spcPts val="600"/>
                        </a:spcBef>
                        <a:spcAft>
                          <a:spcPts val="0"/>
                        </a:spcAft>
                      </a:pPr>
                      <a:r>
                        <a:rPr kumimoji="0" lang="pl-PL" sz="1400" kern="1200" dirty="0">
                          <a:solidFill>
                            <a:schemeClr val="tx1"/>
                          </a:solidFill>
                          <a:effectLst/>
                          <a:latin typeface="Arial"/>
                          <a:ea typeface="Times New Roman"/>
                          <a:cs typeface="Times New Roman"/>
                        </a:rPr>
                        <a:t>Odpady zebrane selektywnie w relacji do ogółu odpadów (%)</a:t>
                      </a: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33,5</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marR="26035" indent="323850" algn="ctr">
                        <a:lnSpc>
                          <a:spcPct val="115000"/>
                        </a:lnSpc>
                        <a:spcBef>
                          <a:spcPts val="600"/>
                        </a:spcBef>
                        <a:spcAft>
                          <a:spcPts val="0"/>
                        </a:spcAft>
                        <a:tabLst>
                          <a:tab pos="1300480" algn="l"/>
                        </a:tabLst>
                      </a:pPr>
                      <a:r>
                        <a:rPr lang="pl-PL" sz="4400">
                          <a:solidFill>
                            <a:srgbClr val="78953D"/>
                          </a:solidFill>
                          <a:effectLst/>
                          <a:latin typeface="Arial"/>
                          <a:ea typeface="Calibri"/>
                          <a:cs typeface="Arial"/>
                          <a:sym typeface="Wingdings 3"/>
                        </a:rPr>
                        <a:t></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marR="6985" indent="323850" algn="ctr">
                        <a:lnSpc>
                          <a:spcPct val="115000"/>
                        </a:lnSpc>
                        <a:spcBef>
                          <a:spcPts val="600"/>
                        </a:spcBef>
                        <a:spcAft>
                          <a:spcPts val="0"/>
                        </a:spcAft>
                        <a:tabLst>
                          <a:tab pos="1457325" algn="l"/>
                        </a:tabLst>
                      </a:pPr>
                      <a:r>
                        <a:rPr lang="pl-PL" sz="1400">
                          <a:effectLst/>
                          <a:latin typeface="Arial"/>
                          <a:ea typeface="Calibri"/>
                          <a:cs typeface="Times New Roman"/>
                        </a:rPr>
                        <a:t>BDL GUS</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261970">
                <a:tc gridSpan="4">
                  <a:txBody>
                    <a:bodyPr/>
                    <a:lstStyle/>
                    <a:p>
                      <a:pPr marR="6985" indent="323850" algn="ctr">
                        <a:lnSpc>
                          <a:spcPct val="115000"/>
                        </a:lnSpc>
                        <a:spcBef>
                          <a:spcPts val="600"/>
                        </a:spcBef>
                        <a:spcAft>
                          <a:spcPts val="0"/>
                        </a:spcAft>
                        <a:tabLst>
                          <a:tab pos="1300480" algn="l"/>
                          <a:tab pos="1457325" algn="l"/>
                        </a:tabLst>
                      </a:pPr>
                      <a:r>
                        <a:rPr lang="pl-PL" sz="1400" b="1">
                          <a:solidFill>
                            <a:srgbClr val="FFFFFF"/>
                          </a:solidFill>
                          <a:effectLst/>
                          <a:latin typeface="Arial"/>
                          <a:ea typeface="Times New Roman"/>
                          <a:cs typeface="Times New Roman"/>
                        </a:rPr>
                        <a:t>Cel strategiczny 2.  Aktywni mieszkańcy korzystający  z wysokiej jakości usług publicznych</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1B4171"/>
                    </a:solidFill>
                  </a:tcPr>
                </a:tc>
                <a:tc hMerge="1">
                  <a:txBody>
                    <a:bodyPr/>
                    <a:lstStyle/>
                    <a:p>
                      <a:endParaRPr lang="pl-PL"/>
                    </a:p>
                  </a:txBody>
                  <a:tcPr/>
                </a:tc>
                <a:tc hMerge="1">
                  <a:txBody>
                    <a:bodyPr/>
                    <a:lstStyle/>
                    <a:p>
                      <a:endParaRPr lang="pl-PL"/>
                    </a:p>
                  </a:txBody>
                  <a:tcPr/>
                </a:tc>
                <a:tc hMerge="1">
                  <a:txBody>
                    <a:bodyPr/>
                    <a:lstStyle/>
                    <a:p>
                      <a:endParaRPr lang="pl-PL"/>
                    </a:p>
                  </a:txBody>
                  <a:tcPr/>
                </a:tc>
              </a:tr>
              <a:tr h="635367">
                <a:tc>
                  <a:txBody>
                    <a:bodyPr/>
                    <a:lstStyle/>
                    <a:p>
                      <a:pPr marR="21590" indent="323850" algn="l">
                        <a:lnSpc>
                          <a:spcPct val="115000"/>
                        </a:lnSpc>
                        <a:spcBef>
                          <a:spcPts val="600"/>
                        </a:spcBef>
                        <a:spcAft>
                          <a:spcPts val="0"/>
                        </a:spcAft>
                      </a:pPr>
                      <a:r>
                        <a:rPr lang="pl-PL" sz="1400" dirty="0">
                          <a:effectLst/>
                          <a:latin typeface="Arial"/>
                          <a:ea typeface="Times New Roman"/>
                          <a:cs typeface="Times New Roman"/>
                        </a:rPr>
                        <a:t>Liczba mieszkańców Gminy Łęczna (wg miejsca zamieszkania)</a:t>
                      </a:r>
                      <a:endParaRPr lang="pl-PL" sz="1600" dirty="0">
                        <a:effectLst/>
                        <a:latin typeface="Calibri"/>
                        <a:ea typeface="Calibri"/>
                        <a:cs typeface="Times New Roman"/>
                      </a:endParaRPr>
                    </a:p>
                  </a:txBody>
                  <a:tcPr marL="56553" marR="5655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22 462</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marR="26035" indent="323850" algn="ctr">
                        <a:lnSpc>
                          <a:spcPct val="115000"/>
                        </a:lnSpc>
                        <a:spcBef>
                          <a:spcPts val="600"/>
                        </a:spcBef>
                        <a:spcAft>
                          <a:spcPts val="0"/>
                        </a:spcAft>
                        <a:tabLst>
                          <a:tab pos="1300480" algn="l"/>
                        </a:tabLst>
                      </a:pPr>
                      <a:r>
                        <a:rPr lang="pl-PL" sz="4400">
                          <a:solidFill>
                            <a:srgbClr val="78953D"/>
                          </a:solidFill>
                          <a:effectLst/>
                          <a:latin typeface="Arial"/>
                          <a:ea typeface="Calibri"/>
                          <a:cs typeface="Arial"/>
                          <a:sym typeface="Wingdings 3"/>
                        </a:rPr>
                        <a:t></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marR="6985" indent="323850" algn="ctr">
                        <a:lnSpc>
                          <a:spcPct val="115000"/>
                        </a:lnSpc>
                        <a:spcBef>
                          <a:spcPts val="600"/>
                        </a:spcBef>
                        <a:spcAft>
                          <a:spcPts val="0"/>
                        </a:spcAft>
                        <a:tabLst>
                          <a:tab pos="1457325" algn="l"/>
                        </a:tabLst>
                      </a:pPr>
                      <a:r>
                        <a:rPr lang="pl-PL" sz="1400">
                          <a:effectLst/>
                          <a:latin typeface="Arial"/>
                          <a:ea typeface="Calibri"/>
                          <a:cs typeface="Times New Roman"/>
                        </a:rPr>
                        <a:t>BDL GUS</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523940">
                <a:tc gridSpan="4">
                  <a:txBody>
                    <a:bodyPr/>
                    <a:lstStyle/>
                    <a:p>
                      <a:pPr marR="6985" indent="323850" algn="ctr">
                        <a:lnSpc>
                          <a:spcPct val="115000"/>
                        </a:lnSpc>
                        <a:spcBef>
                          <a:spcPts val="600"/>
                        </a:spcBef>
                        <a:spcAft>
                          <a:spcPts val="0"/>
                        </a:spcAft>
                        <a:tabLst>
                          <a:tab pos="1300480" algn="l"/>
                          <a:tab pos="1457325" algn="l"/>
                        </a:tabLst>
                      </a:pPr>
                      <a:r>
                        <a:rPr lang="pl-PL" sz="1400" b="1">
                          <a:solidFill>
                            <a:srgbClr val="FFFFFF"/>
                          </a:solidFill>
                          <a:effectLst/>
                          <a:latin typeface="Arial"/>
                          <a:ea typeface="Times New Roman"/>
                          <a:cs typeface="Times New Roman"/>
                        </a:rPr>
                        <a:t>Cel strategiczny 3.  Lepiej funkcjonująca lokalna gospodarka oparta na zasobach środowiska oraz nowoczesna </a:t>
                      </a:r>
                      <a:br>
                        <a:rPr lang="pl-PL" sz="1400" b="1">
                          <a:solidFill>
                            <a:srgbClr val="FFFFFF"/>
                          </a:solidFill>
                          <a:effectLst/>
                          <a:latin typeface="Arial"/>
                          <a:ea typeface="Times New Roman"/>
                          <a:cs typeface="Times New Roman"/>
                        </a:rPr>
                      </a:br>
                      <a:r>
                        <a:rPr lang="pl-PL" sz="1400" b="1">
                          <a:solidFill>
                            <a:srgbClr val="FFFFFF"/>
                          </a:solidFill>
                          <a:effectLst/>
                          <a:latin typeface="Arial"/>
                          <a:ea typeface="Times New Roman"/>
                          <a:cs typeface="Times New Roman"/>
                        </a:rPr>
                        <a:t>i sprawna administracja publiczna</a:t>
                      </a:r>
                      <a:endParaRPr lang="pl-PL" sz="1600">
                        <a:effectLst/>
                        <a:latin typeface="Calibri"/>
                        <a:ea typeface="Calibri"/>
                        <a:cs typeface="Times New Roman"/>
                      </a:endParaRPr>
                    </a:p>
                  </a:txBody>
                  <a:tcPr marL="56553" marR="5655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1B4171"/>
                    </a:solidFill>
                  </a:tcPr>
                </a:tc>
                <a:tc hMerge="1">
                  <a:txBody>
                    <a:bodyPr/>
                    <a:lstStyle/>
                    <a:p>
                      <a:endParaRPr lang="pl-PL"/>
                    </a:p>
                  </a:txBody>
                  <a:tcPr/>
                </a:tc>
                <a:tc hMerge="1">
                  <a:txBody>
                    <a:bodyPr/>
                    <a:lstStyle/>
                    <a:p>
                      <a:endParaRPr lang="pl-PL"/>
                    </a:p>
                  </a:txBody>
                  <a:tcPr/>
                </a:tc>
                <a:tc hMerge="1">
                  <a:txBody>
                    <a:bodyPr/>
                    <a:lstStyle/>
                    <a:p>
                      <a:endParaRPr lang="pl-PL"/>
                    </a:p>
                  </a:txBody>
                  <a:tcPr/>
                </a:tc>
              </a:tr>
              <a:tr h="635367">
                <a:tc>
                  <a:txBody>
                    <a:bodyPr/>
                    <a:lstStyle/>
                    <a:p>
                      <a:pPr marR="201930" indent="323850" algn="l">
                        <a:lnSpc>
                          <a:spcPct val="115000"/>
                        </a:lnSpc>
                        <a:spcBef>
                          <a:spcPts val="600"/>
                        </a:spcBef>
                        <a:spcAft>
                          <a:spcPts val="0"/>
                        </a:spcAft>
                      </a:pPr>
                      <a:r>
                        <a:rPr lang="pl-PL" sz="1400">
                          <a:effectLst/>
                          <a:latin typeface="Arial"/>
                          <a:ea typeface="Times New Roman"/>
                          <a:cs typeface="Times New Roman"/>
                        </a:rPr>
                        <a:t>Wskaźnik przedsiębiorczości (liczba podmiotów gospodarczych wpisanych do REGON  na 10 tys. mieszkańców)</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774</a:t>
                      </a:r>
                      <a:endParaRPr lang="pl-PL" sz="160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marR="26035" indent="323850" algn="ctr">
                        <a:lnSpc>
                          <a:spcPct val="115000"/>
                        </a:lnSpc>
                        <a:spcBef>
                          <a:spcPts val="600"/>
                        </a:spcBef>
                        <a:spcAft>
                          <a:spcPts val="0"/>
                        </a:spcAft>
                        <a:tabLst>
                          <a:tab pos="1300480" algn="l"/>
                        </a:tabLst>
                      </a:pPr>
                      <a:r>
                        <a:rPr lang="pl-PL" sz="4400">
                          <a:solidFill>
                            <a:srgbClr val="78953D"/>
                          </a:solidFill>
                          <a:effectLst/>
                          <a:latin typeface="Arial"/>
                          <a:ea typeface="Calibri"/>
                          <a:cs typeface="Arial"/>
                          <a:sym typeface="Wingdings 3"/>
                        </a:rPr>
                        <a:t></a:t>
                      </a:r>
                      <a:endParaRPr lang="pl-PL" sz="1600">
                        <a:effectLst/>
                        <a:latin typeface="Calibri"/>
                        <a:ea typeface="Calibri"/>
                        <a:cs typeface="Times New Roman"/>
                      </a:endParaRPr>
                    </a:p>
                  </a:txBody>
                  <a:tcPr marL="56553" marR="5655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marR="6985" indent="323850" algn="ctr">
                        <a:lnSpc>
                          <a:spcPct val="115000"/>
                        </a:lnSpc>
                        <a:spcBef>
                          <a:spcPts val="600"/>
                        </a:spcBef>
                        <a:spcAft>
                          <a:spcPts val="0"/>
                        </a:spcAft>
                        <a:tabLst>
                          <a:tab pos="1457325" algn="l"/>
                        </a:tabLst>
                      </a:pPr>
                      <a:r>
                        <a:rPr lang="pl-PL" sz="1400" dirty="0">
                          <a:effectLst/>
                          <a:latin typeface="Arial"/>
                          <a:ea typeface="Calibri"/>
                          <a:cs typeface="Times New Roman"/>
                        </a:rPr>
                        <a:t>BDL GUS</a:t>
                      </a:r>
                      <a:endParaRPr lang="pl-PL" sz="1600" dirty="0">
                        <a:effectLst/>
                        <a:latin typeface="Calibri"/>
                        <a:ea typeface="Calibri"/>
                        <a:cs typeface="Times New Roman"/>
                      </a:endParaRPr>
                    </a:p>
                  </a:txBody>
                  <a:tcPr marL="56553" marR="5655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29770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1910054587"/>
              </p:ext>
            </p:extLst>
          </p:nvPr>
        </p:nvGraphicFramePr>
        <p:xfrm>
          <a:off x="179512" y="184418"/>
          <a:ext cx="8712968" cy="6134100"/>
        </p:xfrm>
        <a:graphic>
          <a:graphicData uri="http://schemas.openxmlformats.org/drawingml/2006/table">
            <a:tbl>
              <a:tblPr firstRow="1" firstCol="1" bandRow="1"/>
              <a:tblGrid>
                <a:gridCol w="6696744"/>
                <a:gridCol w="1008112"/>
                <a:gridCol w="1008112"/>
              </a:tblGrid>
              <a:tr h="223300">
                <a:tc>
                  <a:txBody>
                    <a:bodyPr/>
                    <a:lstStyle/>
                    <a:p>
                      <a:pPr indent="323850" algn="ctr">
                        <a:lnSpc>
                          <a:spcPct val="115000"/>
                        </a:lnSpc>
                        <a:spcBef>
                          <a:spcPts val="600"/>
                        </a:spcBef>
                        <a:spcAft>
                          <a:spcPts val="0"/>
                        </a:spcAft>
                      </a:pPr>
                      <a:r>
                        <a:rPr lang="pl-PL" sz="1400" b="1" dirty="0">
                          <a:effectLst/>
                          <a:latin typeface="Arial"/>
                          <a:ea typeface="Times New Roman"/>
                          <a:cs typeface="Times New Roman"/>
                        </a:rPr>
                        <a:t>Nazwa wskaźnika </a:t>
                      </a:r>
                      <a:r>
                        <a:rPr lang="pl-PL" sz="1400" b="1" dirty="0" smtClean="0">
                          <a:effectLst/>
                          <a:latin typeface="Arial"/>
                          <a:ea typeface="Times New Roman"/>
                          <a:cs typeface="Times New Roman"/>
                        </a:rPr>
                        <a:t>produktu/rezultatu</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L="0" indent="0" algn="ctr">
                        <a:lnSpc>
                          <a:spcPct val="115000"/>
                        </a:lnSpc>
                        <a:spcBef>
                          <a:spcPts val="600"/>
                        </a:spcBef>
                        <a:spcAft>
                          <a:spcPts val="0"/>
                        </a:spcAft>
                      </a:pPr>
                      <a:r>
                        <a:rPr lang="pl-PL" sz="1400" b="1" dirty="0">
                          <a:effectLst/>
                          <a:latin typeface="Arial"/>
                          <a:ea typeface="Times New Roman"/>
                          <a:cs typeface="Times New Roman"/>
                        </a:rPr>
                        <a:t>Wartość bazowa</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L="0" indent="0" algn="ctr">
                        <a:lnSpc>
                          <a:spcPct val="115000"/>
                        </a:lnSpc>
                        <a:spcBef>
                          <a:spcPts val="600"/>
                        </a:spcBef>
                        <a:spcAft>
                          <a:spcPts val="0"/>
                        </a:spcAft>
                      </a:pPr>
                      <a:r>
                        <a:rPr lang="pl-PL" sz="1400" b="1" dirty="0">
                          <a:effectLst/>
                          <a:latin typeface="Arial"/>
                          <a:ea typeface="Times New Roman"/>
                          <a:cs typeface="Times New Roman"/>
                        </a:rPr>
                        <a:t>Kierunek zmian do 2030 roku</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a:solidFill>
                            <a:srgbClr val="FFFFFF"/>
                          </a:solidFill>
                          <a:effectLst/>
                          <a:latin typeface="Arial"/>
                          <a:ea typeface="Times New Roman"/>
                          <a:cs typeface="Times New Roman"/>
                        </a:rPr>
                        <a:t>Cel strategiczny 1.  Atrakcyjna i bezpieczna przestrzeń oraz czyste środowisko naturalne</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28575"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5F544F"/>
                    </a:solidFill>
                  </a:tcPr>
                </a:tc>
                <a:tc hMerge="1">
                  <a:txBody>
                    <a:bodyPr/>
                    <a:lstStyle/>
                    <a:p>
                      <a:endParaRPr lang="pl-PL"/>
                    </a:p>
                  </a:txBody>
                  <a:tcPr/>
                </a:tc>
                <a:tc hMerge="1">
                  <a:txBody>
                    <a:bodyPr/>
                    <a:lstStyle/>
                    <a:p>
                      <a:endParaRPr lang="pl-PL"/>
                    </a:p>
                  </a:txBody>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1.1  Poprawa dostępności, atrakcyjności i estetyki przestrzeni publicznej</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marL="0" indent="95250" algn="l">
                        <a:lnSpc>
                          <a:spcPct val="115000"/>
                        </a:lnSpc>
                        <a:spcBef>
                          <a:spcPts val="600"/>
                        </a:spcBef>
                        <a:spcAft>
                          <a:spcPts val="0"/>
                        </a:spcAft>
                      </a:pPr>
                      <a:r>
                        <a:rPr lang="pl-PL" sz="1400" dirty="0">
                          <a:effectLst/>
                          <a:latin typeface="Arial"/>
                          <a:ea typeface="Times New Roman"/>
                          <a:cs typeface="Times New Roman"/>
                        </a:rPr>
                        <a:t>Liczba odnowionych obiektów zabytkowych, sakralnych i obiektów przyrodniczych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marL="0" indent="95250" algn="l">
                        <a:lnSpc>
                          <a:spcPct val="115000"/>
                        </a:lnSpc>
                        <a:spcBef>
                          <a:spcPts val="600"/>
                        </a:spcBef>
                        <a:spcAft>
                          <a:spcPts val="0"/>
                        </a:spcAft>
                      </a:pPr>
                      <a:r>
                        <a:rPr lang="pl-PL" sz="1400" dirty="0">
                          <a:effectLst/>
                          <a:latin typeface="Arial"/>
                          <a:ea typeface="Times New Roman"/>
                          <a:cs typeface="Times New Roman"/>
                        </a:rPr>
                        <a:t>Powierzchnia odnowionych/zrewitalizowanych przestrzeni publicznych (ha)</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dirty="0">
                          <a:solidFill>
                            <a:srgbClr val="BF6400"/>
                          </a:solidFill>
                          <a:effectLst/>
                          <a:latin typeface="Arial"/>
                          <a:ea typeface="Times New Roman"/>
                          <a:cs typeface="Times New Roman"/>
                        </a:rPr>
                        <a:t>Cel operacyjny 1.2.  Poprawa dostępności komunikacyjnej oraz stanu i bezpieczeństwa infrastruktury drogowej</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marL="0" indent="71438" algn="just">
                        <a:lnSpc>
                          <a:spcPct val="115000"/>
                        </a:lnSpc>
                        <a:spcBef>
                          <a:spcPts val="600"/>
                        </a:spcBef>
                        <a:spcAft>
                          <a:spcPts val="0"/>
                        </a:spcAft>
                      </a:pPr>
                      <a:r>
                        <a:rPr lang="pl-PL" sz="1400" dirty="0">
                          <a:effectLst/>
                          <a:latin typeface="Arial"/>
                          <a:ea typeface="Times New Roman"/>
                          <a:cs typeface="Times New Roman"/>
                        </a:rPr>
                        <a:t>Długość dróg wyremontowanych, przebudowanych, rozbudowanych lub wybudowanych (m</a:t>
                      </a:r>
                      <a:r>
                        <a:rPr lang="pl-PL" sz="1400" dirty="0" smtClean="0">
                          <a:effectLst/>
                          <a:latin typeface="Arial"/>
                          <a:ea typeface="Times New Roman"/>
                          <a:cs typeface="Times New Roman"/>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marL="0" indent="71438" algn="just">
                        <a:lnSpc>
                          <a:spcPct val="115000"/>
                        </a:lnSpc>
                        <a:spcBef>
                          <a:spcPts val="600"/>
                        </a:spcBef>
                        <a:spcAft>
                          <a:spcPts val="0"/>
                        </a:spcAft>
                      </a:pPr>
                      <a:r>
                        <a:rPr lang="pl-PL" sz="1400" dirty="0">
                          <a:effectLst/>
                          <a:latin typeface="Arial"/>
                          <a:ea typeface="Times New Roman"/>
                          <a:cs typeface="Times New Roman"/>
                        </a:rPr>
                        <a:t>Długość wyremontowanych/wybudowanych chodników (m)</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1.3.  Rozwój infrastruktury poprawiającej stan ochrony środowiska</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just">
                        <a:lnSpc>
                          <a:spcPct val="115000"/>
                        </a:lnSpc>
                        <a:spcBef>
                          <a:spcPts val="600"/>
                        </a:spcBef>
                        <a:spcAft>
                          <a:spcPts val="0"/>
                        </a:spcAft>
                      </a:pPr>
                      <a:r>
                        <a:rPr lang="pl-PL" sz="1400" dirty="0">
                          <a:effectLst/>
                          <a:latin typeface="Arial"/>
                          <a:ea typeface="Times New Roman"/>
                          <a:cs typeface="Times New Roman"/>
                        </a:rPr>
                        <a:t>Długość wybudowanej/przebudowanej/rozbudowanej sieci wodociągowej (m)</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just">
                        <a:lnSpc>
                          <a:spcPct val="115000"/>
                        </a:lnSpc>
                        <a:spcBef>
                          <a:spcPts val="600"/>
                        </a:spcBef>
                        <a:spcAft>
                          <a:spcPts val="0"/>
                        </a:spcAft>
                      </a:pPr>
                      <a:r>
                        <a:rPr lang="pl-PL" sz="1400" dirty="0">
                          <a:effectLst/>
                          <a:latin typeface="Arial"/>
                          <a:ea typeface="Times New Roman"/>
                          <a:cs typeface="Times New Roman"/>
                        </a:rPr>
                        <a:t>Długość wybudowanej/przebudowanej/rozbudowanej sieci kanalizacyjnej (m) </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marL="0" indent="0" algn="just">
                        <a:lnSpc>
                          <a:spcPct val="115000"/>
                        </a:lnSpc>
                        <a:spcBef>
                          <a:spcPts val="600"/>
                        </a:spcBef>
                        <a:spcAft>
                          <a:spcPts val="0"/>
                        </a:spcAft>
                      </a:pPr>
                      <a:r>
                        <a:rPr lang="pl-PL" sz="1400" dirty="0">
                          <a:effectLst/>
                          <a:latin typeface="Arial"/>
                          <a:ea typeface="Times New Roman"/>
                          <a:cs typeface="Times New Roman"/>
                        </a:rPr>
                        <a:t>Liczba obiektów objętych Programem usuwania azbestu i wyrobów zawierających azbest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74433">
                <a:tc gridSpan="3">
                  <a:txBody>
                    <a:bodyPr/>
                    <a:lstStyle/>
                    <a:p>
                      <a:pPr indent="323850" algn="ctr">
                        <a:lnSpc>
                          <a:spcPct val="115000"/>
                        </a:lnSpc>
                        <a:spcBef>
                          <a:spcPts val="600"/>
                        </a:spcBef>
                        <a:spcAft>
                          <a:spcPts val="0"/>
                        </a:spcAft>
                      </a:pPr>
                      <a:r>
                        <a:rPr lang="pl-PL" sz="1400" b="1" dirty="0">
                          <a:solidFill>
                            <a:srgbClr val="BF6400"/>
                          </a:solidFill>
                          <a:effectLst/>
                          <a:latin typeface="Arial"/>
                          <a:ea typeface="Times New Roman"/>
                          <a:cs typeface="Times New Roman"/>
                        </a:rPr>
                        <a:t>Cel operacyjny 1.4.  Wzrost bezpieczeństwa energetycznego gminy i efektywności energetycznej oraz promocja postaw ekologicznych </a:t>
                      </a:r>
                      <a:r>
                        <a:rPr lang="pl-PL" sz="1400" b="1" dirty="0" smtClean="0">
                          <a:solidFill>
                            <a:srgbClr val="BF6400"/>
                          </a:solidFill>
                          <a:effectLst/>
                          <a:latin typeface="Arial"/>
                          <a:ea typeface="Times New Roman"/>
                          <a:cs typeface="Times New Roman"/>
                        </a:rPr>
                        <a:t>wśród </a:t>
                      </a:r>
                      <a:r>
                        <a:rPr lang="pl-PL" sz="1400" b="1" dirty="0">
                          <a:solidFill>
                            <a:srgbClr val="BF6400"/>
                          </a:solidFill>
                          <a:effectLst/>
                          <a:latin typeface="Arial"/>
                          <a:ea typeface="Times New Roman"/>
                          <a:cs typeface="Times New Roman"/>
                        </a:rPr>
                        <a:t>mieszkańców</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just">
                        <a:lnSpc>
                          <a:spcPct val="115000"/>
                        </a:lnSpc>
                        <a:spcBef>
                          <a:spcPts val="600"/>
                        </a:spcBef>
                        <a:spcAft>
                          <a:spcPts val="0"/>
                        </a:spcAft>
                      </a:pPr>
                      <a:r>
                        <a:rPr lang="pl-PL" sz="1400" dirty="0">
                          <a:effectLst/>
                          <a:latin typeface="Arial"/>
                          <a:ea typeface="Times New Roman"/>
                          <a:cs typeface="Times New Roman"/>
                        </a:rPr>
                        <a:t>Liczba wymienionych źródeł ciepła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just">
                        <a:lnSpc>
                          <a:spcPct val="115000"/>
                        </a:lnSpc>
                        <a:spcBef>
                          <a:spcPts val="600"/>
                        </a:spcBef>
                        <a:spcAft>
                          <a:spcPts val="0"/>
                        </a:spcAft>
                      </a:pPr>
                      <a:r>
                        <a:rPr lang="pl-PL" sz="1400" dirty="0">
                          <a:effectLst/>
                          <a:latin typeface="Arial"/>
                          <a:ea typeface="Times New Roman"/>
                          <a:cs typeface="Times New Roman"/>
                        </a:rPr>
                        <a:t>Liczba zamontowanych instalacji OZE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just">
                        <a:lnSpc>
                          <a:spcPct val="115000"/>
                        </a:lnSpc>
                        <a:spcBef>
                          <a:spcPts val="600"/>
                        </a:spcBef>
                        <a:spcAft>
                          <a:spcPts val="0"/>
                        </a:spcAft>
                      </a:pPr>
                      <a:r>
                        <a:rPr lang="pl-PL" sz="1400" dirty="0">
                          <a:effectLst/>
                          <a:latin typeface="Arial"/>
                          <a:ea typeface="Times New Roman"/>
                          <a:cs typeface="Times New Roman"/>
                        </a:rPr>
                        <a:t>Liczba obiektów poddanych termomodernizacji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just">
                        <a:lnSpc>
                          <a:spcPct val="115000"/>
                        </a:lnSpc>
                        <a:spcBef>
                          <a:spcPts val="600"/>
                        </a:spcBef>
                        <a:spcAft>
                          <a:spcPts val="0"/>
                        </a:spcAft>
                      </a:pPr>
                      <a:r>
                        <a:rPr lang="pl-PL" sz="1400" dirty="0">
                          <a:effectLst/>
                          <a:latin typeface="Arial"/>
                          <a:ea typeface="Times New Roman"/>
                          <a:cs typeface="Times New Roman"/>
                        </a:rPr>
                        <a:t>Liczba kampanii edukacji ekologicznej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uczestników kampanii ekologicznych (os.)</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62158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1507750859"/>
              </p:ext>
            </p:extLst>
          </p:nvPr>
        </p:nvGraphicFramePr>
        <p:xfrm>
          <a:off x="179512" y="184418"/>
          <a:ext cx="8712968" cy="6379464"/>
        </p:xfrm>
        <a:graphic>
          <a:graphicData uri="http://schemas.openxmlformats.org/drawingml/2006/table">
            <a:tbl>
              <a:tblPr firstRow="1" firstCol="1" bandRow="1"/>
              <a:tblGrid>
                <a:gridCol w="6696744"/>
                <a:gridCol w="1008112"/>
                <a:gridCol w="1008112"/>
              </a:tblGrid>
              <a:tr h="223300">
                <a:tc>
                  <a:txBody>
                    <a:bodyPr/>
                    <a:lstStyle/>
                    <a:p>
                      <a:pPr indent="323850" algn="ctr">
                        <a:lnSpc>
                          <a:spcPct val="115000"/>
                        </a:lnSpc>
                        <a:spcBef>
                          <a:spcPts val="600"/>
                        </a:spcBef>
                        <a:spcAft>
                          <a:spcPts val="0"/>
                        </a:spcAft>
                      </a:pPr>
                      <a:r>
                        <a:rPr lang="pl-PL" sz="1400" b="1" dirty="0">
                          <a:effectLst/>
                          <a:latin typeface="Arial"/>
                          <a:ea typeface="Times New Roman"/>
                          <a:cs typeface="Times New Roman"/>
                        </a:rPr>
                        <a:t>Nazwa wskaźnika </a:t>
                      </a:r>
                      <a:r>
                        <a:rPr lang="pl-PL" sz="1400" b="1" dirty="0" smtClean="0">
                          <a:effectLst/>
                          <a:latin typeface="Arial"/>
                          <a:ea typeface="Times New Roman"/>
                          <a:cs typeface="Times New Roman"/>
                        </a:rPr>
                        <a:t>produktu/rezultatu</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L="0" indent="0" algn="ctr">
                        <a:lnSpc>
                          <a:spcPct val="115000"/>
                        </a:lnSpc>
                        <a:spcBef>
                          <a:spcPts val="600"/>
                        </a:spcBef>
                        <a:spcAft>
                          <a:spcPts val="0"/>
                        </a:spcAft>
                      </a:pPr>
                      <a:r>
                        <a:rPr lang="pl-PL" sz="1400" b="1" dirty="0">
                          <a:effectLst/>
                          <a:latin typeface="Arial"/>
                          <a:ea typeface="Times New Roman"/>
                          <a:cs typeface="Times New Roman"/>
                        </a:rPr>
                        <a:t>Wartość bazowa</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L="0" indent="0" algn="ctr">
                        <a:lnSpc>
                          <a:spcPct val="115000"/>
                        </a:lnSpc>
                        <a:spcBef>
                          <a:spcPts val="600"/>
                        </a:spcBef>
                        <a:spcAft>
                          <a:spcPts val="0"/>
                        </a:spcAft>
                      </a:pPr>
                      <a:r>
                        <a:rPr lang="pl-PL" sz="1400" b="1" dirty="0">
                          <a:effectLst/>
                          <a:latin typeface="Arial"/>
                          <a:ea typeface="Times New Roman"/>
                          <a:cs typeface="Times New Roman"/>
                        </a:rPr>
                        <a:t>Kierunek zmian do 2030 roku</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r>
              <a:tr h="54881">
                <a:tc gridSpan="3">
                  <a:txBody>
                    <a:bodyPr/>
                    <a:lstStyle/>
                    <a:p>
                      <a:pPr indent="323850" algn="ctr">
                        <a:lnSpc>
                          <a:spcPct val="115000"/>
                        </a:lnSpc>
                        <a:spcBef>
                          <a:spcPts val="600"/>
                        </a:spcBef>
                        <a:spcAft>
                          <a:spcPts val="0"/>
                        </a:spcAft>
                      </a:pPr>
                      <a:r>
                        <a:rPr lang="pl-PL" sz="1400" b="1" dirty="0">
                          <a:solidFill>
                            <a:srgbClr val="FFFFFF"/>
                          </a:solidFill>
                          <a:effectLst/>
                          <a:latin typeface="Arial"/>
                          <a:ea typeface="Times New Roman"/>
                          <a:cs typeface="Times New Roman"/>
                        </a:rPr>
                        <a:t>Cel strategiczny 2.  Aktywni mieszkańcy korzystający  z wysokiej jakości usług publicznych</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28575"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5F544F"/>
                    </a:solidFill>
                  </a:tcPr>
                </a:tc>
                <a:tc hMerge="1">
                  <a:txBody>
                    <a:bodyPr/>
                    <a:lstStyle/>
                    <a:p>
                      <a:endParaRPr lang="pl-PL"/>
                    </a:p>
                  </a:txBody>
                  <a:tcPr/>
                </a:tc>
                <a:tc hMerge="1">
                  <a:txBody>
                    <a:bodyPr/>
                    <a:lstStyle/>
                    <a:p>
                      <a:endParaRPr lang="pl-PL"/>
                    </a:p>
                  </a:txBody>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2.1.  Rozwój integracji społecznej i aktywności mieszkańców</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0" algn="l">
                        <a:lnSpc>
                          <a:spcPct val="115000"/>
                        </a:lnSpc>
                        <a:spcBef>
                          <a:spcPts val="600"/>
                        </a:spcBef>
                        <a:spcAft>
                          <a:spcPts val="0"/>
                        </a:spcAft>
                      </a:pPr>
                      <a:r>
                        <a:rPr lang="pl-PL" sz="1400" dirty="0">
                          <a:effectLst/>
                          <a:latin typeface="Arial"/>
                          <a:ea typeface="Times New Roman"/>
                          <a:cs typeface="Times New Roman"/>
                        </a:rPr>
                        <a:t>Liczba obiektów użyteczności publicznej dostosowanych do potrzeb osób niepełnosprawnych (szt.)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0" algn="l">
                        <a:lnSpc>
                          <a:spcPct val="115000"/>
                        </a:lnSpc>
                        <a:spcBef>
                          <a:spcPts val="600"/>
                        </a:spcBef>
                        <a:spcAft>
                          <a:spcPts val="0"/>
                        </a:spcAft>
                      </a:pPr>
                      <a:r>
                        <a:rPr lang="pl-PL" sz="1400" dirty="0">
                          <a:effectLst/>
                          <a:latin typeface="Arial"/>
                          <a:ea typeface="Times New Roman"/>
                          <a:cs typeface="Times New Roman"/>
                        </a:rPr>
                        <a:t>Liczba uczestników biorących udział w przedsięwzięciach aktywizacji społecznej, kulturalnej i edukacyjnej (os.)</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2.2.  Rozwój usług zdrowia, pomocy społecznej i mieszkalnictwa komunalnego</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osób biorących udział w programach profilaktyki, badań i akcji z zakresu ochrony zdrowia (os.)</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projektów w zakresie budowy/przebudowy/rozbudowy budynków na mieszkania komunalne i socjalne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2.3.  Zwiększenie  dostępności i jakości edukacji oraz opieki nad dziećmi</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utworzonych/wspartych żłobków/klubów dziecięcych/przedszkoli/oddziałów przedszkolnych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udzielonych stypendiów naukowych i sportowych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uczestników dodatkowych zajęć edukacyjnych (os.)</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2.4.  Wzrost dostępu do usług kultury, sportu i rekreacji</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wydarzeń organizowanych w ciągu roku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projektów w zakresie budowy/remontu/modernizacji infrastruktury służącej do rozwoju usług kulturalnych, sportowych i rekreacyjnych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dirty="0">
                          <a:solidFill>
                            <a:srgbClr val="BF6400"/>
                          </a:solidFill>
                          <a:effectLst/>
                          <a:latin typeface="Arial"/>
                          <a:ea typeface="Times New Roman"/>
                          <a:cs typeface="Times New Roman"/>
                        </a:rPr>
                        <a:t>Cel operacyjny 2.5. Wysoki poziom bezpieczeństwa publicznego</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projektów związanych z modernizacją budynków/doposażeniem w sprzęt Ochotniczych Straży Pożarnych na terenie gminy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1961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pl-PL" sz="3200" dirty="0" smtClean="0"/>
              <a:t>Zakres czasowy uwzględnionych danych</a:t>
            </a:r>
            <a:endParaRPr lang="pl-PL" sz="3200" dirty="0"/>
          </a:p>
        </p:txBody>
      </p:sp>
      <p:sp>
        <p:nvSpPr>
          <p:cNvPr id="6" name="Symbol zastępczy zawartości 5"/>
          <p:cNvSpPr>
            <a:spLocks noGrp="1"/>
          </p:cNvSpPr>
          <p:nvPr>
            <p:ph sz="quarter" idx="1"/>
          </p:nvPr>
        </p:nvSpPr>
        <p:spPr>
          <a:xfrm>
            <a:off x="683568" y="1628800"/>
            <a:ext cx="8153400" cy="4783832"/>
          </a:xfrm>
        </p:spPr>
        <p:txBody>
          <a:bodyPr>
            <a:normAutofit fontScale="62500" lnSpcReduction="20000"/>
          </a:bodyPr>
          <a:lstStyle/>
          <a:p>
            <a:pPr marL="0" indent="0">
              <a:buNone/>
            </a:pPr>
            <a:r>
              <a:rPr lang="pl-PL" sz="3200" dirty="0"/>
              <a:t>Analizę przedstawiono w:</a:t>
            </a:r>
          </a:p>
          <a:p>
            <a:r>
              <a:rPr lang="pl-PL" sz="3200" b="1" dirty="0"/>
              <a:t>ujęciu statycznym</a:t>
            </a:r>
            <a:r>
              <a:rPr lang="pl-PL" sz="3200" dirty="0"/>
              <a:t>, polegającym na pokazaniu wartości danego wskaźnika w roku </a:t>
            </a:r>
            <a:r>
              <a:rPr lang="pl-PL" sz="3200" dirty="0" smtClean="0"/>
              <a:t>2020 (przy braku nowszych danych: 2019 lub 2018).</a:t>
            </a:r>
            <a:endParaRPr lang="pl-PL" sz="3200" dirty="0"/>
          </a:p>
          <a:p>
            <a:r>
              <a:rPr lang="pl-PL" sz="3200" b="1" dirty="0" smtClean="0"/>
              <a:t>ujęciu dynamicznym</a:t>
            </a:r>
            <a:r>
              <a:rPr lang="pl-PL" sz="3200" dirty="0" smtClean="0"/>
              <a:t>: ukazanie </a:t>
            </a:r>
            <a:r>
              <a:rPr lang="pl-PL" sz="3200" dirty="0"/>
              <a:t>zmiany w stosunku do roku bazowego </a:t>
            </a:r>
            <a:r>
              <a:rPr lang="pl-PL" sz="3200" dirty="0" smtClean="0"/>
              <a:t>– </a:t>
            </a:r>
            <a:r>
              <a:rPr lang="pl-PL" sz="3200" dirty="0" smtClean="0"/>
              <a:t>2014</a:t>
            </a:r>
            <a:endParaRPr lang="pl-PL" sz="3200" dirty="0" smtClean="0"/>
          </a:p>
          <a:p>
            <a:pPr marL="0" indent="0">
              <a:buNone/>
            </a:pPr>
            <a:endParaRPr lang="pl-PL" sz="3200" dirty="0"/>
          </a:p>
          <a:p>
            <a:pPr marL="0" indent="0">
              <a:buNone/>
            </a:pPr>
            <a:r>
              <a:rPr lang="pl-PL" sz="3200" dirty="0"/>
              <a:t>Prezentując dane, posłużono się </a:t>
            </a:r>
            <a:r>
              <a:rPr lang="pl-PL" sz="3200" b="1" dirty="0"/>
              <a:t>perspektywą porównawczą</a:t>
            </a:r>
          </a:p>
          <a:p>
            <a:r>
              <a:rPr lang="pl-PL" sz="3200" dirty="0"/>
              <a:t>Sytuacja </a:t>
            </a:r>
            <a:r>
              <a:rPr lang="pl-PL" sz="3200" dirty="0" smtClean="0"/>
              <a:t>w Gminie </a:t>
            </a:r>
            <a:r>
              <a:rPr lang="pl-PL" sz="3200" dirty="0" smtClean="0"/>
              <a:t>Łęczna została </a:t>
            </a:r>
            <a:r>
              <a:rPr lang="pl-PL" sz="3200" dirty="0"/>
              <a:t>przedstawiona na tle powiatu </a:t>
            </a:r>
            <a:r>
              <a:rPr lang="pl-PL" sz="3200" dirty="0" smtClean="0"/>
              <a:t>łęczyńskiego (w </a:t>
            </a:r>
            <a:r>
              <a:rPr lang="pl-PL" sz="3200" dirty="0"/>
              <a:t>niektórych </a:t>
            </a:r>
            <a:r>
              <a:rPr lang="pl-PL" sz="3200" dirty="0" smtClean="0"/>
              <a:t>przypadkach prezentowana </a:t>
            </a:r>
            <a:r>
              <a:rPr lang="pl-PL" sz="3200" dirty="0"/>
              <a:t>była w szerszej perspektywie: województwo lubelskie, cały kraj).</a:t>
            </a:r>
          </a:p>
          <a:p>
            <a:r>
              <a:rPr lang="pl-PL" sz="3200" dirty="0"/>
              <a:t>Dodatkowo w dokumencie dokonano porównania </a:t>
            </a:r>
            <a:r>
              <a:rPr lang="pl-PL" sz="3200" dirty="0" smtClean="0"/>
              <a:t>Gminy </a:t>
            </a:r>
            <a:r>
              <a:rPr lang="pl-PL" sz="3200" dirty="0" smtClean="0"/>
              <a:t>Łęczna do</a:t>
            </a:r>
            <a:r>
              <a:rPr lang="pl-PL" sz="3200" dirty="0"/>
              <a:t> </a:t>
            </a:r>
            <a:r>
              <a:rPr lang="pl-PL" sz="3200" dirty="0" smtClean="0"/>
              <a:t>3 </a:t>
            </a:r>
            <a:r>
              <a:rPr lang="pl-PL" sz="3200" dirty="0" smtClean="0"/>
              <a:t>innych gmin </a:t>
            </a:r>
            <a:r>
              <a:rPr lang="pl-PL" sz="3200" dirty="0"/>
              <a:t>z </a:t>
            </a:r>
            <a:r>
              <a:rPr lang="pl-PL" sz="3200" dirty="0" smtClean="0"/>
              <a:t>Makroregionu Wschodniego o </a:t>
            </a:r>
            <a:r>
              <a:rPr lang="pl-PL" sz="3200" dirty="0" smtClean="0"/>
              <a:t>zbliżonym potencjale demograficznym </a:t>
            </a:r>
            <a:r>
              <a:rPr lang="pl-PL" sz="3100" dirty="0" smtClean="0"/>
              <a:t>z </a:t>
            </a:r>
            <a:r>
              <a:rPr lang="pl-PL" sz="3100" dirty="0"/>
              <a:t>grupy </a:t>
            </a:r>
            <a:r>
              <a:rPr lang="pl-PL" sz="3100" dirty="0" smtClean="0"/>
              <a:t>funkcjonalnej</a:t>
            </a:r>
            <a:r>
              <a:rPr lang="pl-PL" sz="3200" dirty="0" smtClean="0"/>
              <a:t>: </a:t>
            </a:r>
            <a:r>
              <a:rPr lang="pl-PL" sz="3200" i="1" dirty="0"/>
              <a:t>Ośrodki </a:t>
            </a:r>
            <a:r>
              <a:rPr lang="pl-PL" sz="3200" i="1" dirty="0" smtClean="0"/>
              <a:t>wielofunkcyjne:</a:t>
            </a:r>
            <a:endParaRPr lang="pl-PL" sz="3200" i="1" dirty="0" smtClean="0"/>
          </a:p>
          <a:p>
            <a:pPr marL="0" indent="0" algn="ctr">
              <a:buNone/>
            </a:pPr>
            <a:r>
              <a:rPr lang="pl-PL" sz="2600" b="1" dirty="0" smtClean="0"/>
              <a:t>Ropczyce, Łapy, Sokółka</a:t>
            </a:r>
            <a:endParaRPr lang="pl-PL" sz="3200" b="1" dirty="0"/>
          </a:p>
        </p:txBody>
      </p:sp>
    </p:spTree>
    <p:extLst>
      <p:ext uri="{BB962C8B-B14F-4D97-AF65-F5344CB8AC3E}">
        <p14:creationId xmlns:p14="http://schemas.microsoft.com/office/powerpoint/2010/main" val="798774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249466086"/>
              </p:ext>
            </p:extLst>
          </p:nvPr>
        </p:nvGraphicFramePr>
        <p:xfrm>
          <a:off x="179512" y="184418"/>
          <a:ext cx="8712968" cy="5611750"/>
        </p:xfrm>
        <a:graphic>
          <a:graphicData uri="http://schemas.openxmlformats.org/drawingml/2006/table">
            <a:tbl>
              <a:tblPr firstRow="1" firstCol="1" bandRow="1"/>
              <a:tblGrid>
                <a:gridCol w="6696744"/>
                <a:gridCol w="1008112"/>
                <a:gridCol w="1008112"/>
              </a:tblGrid>
              <a:tr h="223300">
                <a:tc>
                  <a:txBody>
                    <a:bodyPr/>
                    <a:lstStyle/>
                    <a:p>
                      <a:pPr indent="323850" algn="ctr">
                        <a:lnSpc>
                          <a:spcPct val="115000"/>
                        </a:lnSpc>
                        <a:spcBef>
                          <a:spcPts val="600"/>
                        </a:spcBef>
                        <a:spcAft>
                          <a:spcPts val="0"/>
                        </a:spcAft>
                      </a:pPr>
                      <a:r>
                        <a:rPr lang="pl-PL" sz="1400" b="1" dirty="0">
                          <a:effectLst/>
                          <a:latin typeface="Arial"/>
                          <a:ea typeface="Times New Roman"/>
                          <a:cs typeface="Times New Roman"/>
                        </a:rPr>
                        <a:t>Nazwa wskaźnika </a:t>
                      </a:r>
                      <a:r>
                        <a:rPr lang="pl-PL" sz="1400" b="1" dirty="0" smtClean="0">
                          <a:effectLst/>
                          <a:latin typeface="Arial"/>
                          <a:ea typeface="Times New Roman"/>
                          <a:cs typeface="Times New Roman"/>
                        </a:rPr>
                        <a:t>produktu/rezultatu</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L="0" indent="0" algn="ctr">
                        <a:lnSpc>
                          <a:spcPct val="115000"/>
                        </a:lnSpc>
                        <a:spcBef>
                          <a:spcPts val="600"/>
                        </a:spcBef>
                        <a:spcAft>
                          <a:spcPts val="0"/>
                        </a:spcAft>
                      </a:pPr>
                      <a:r>
                        <a:rPr lang="pl-PL" sz="1400" b="1" dirty="0">
                          <a:effectLst/>
                          <a:latin typeface="Arial"/>
                          <a:ea typeface="Times New Roman"/>
                          <a:cs typeface="Times New Roman"/>
                        </a:rPr>
                        <a:t>Wartość bazowa</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c>
                  <a:txBody>
                    <a:bodyPr/>
                    <a:lstStyle/>
                    <a:p>
                      <a:pPr marL="0" indent="0" algn="ctr">
                        <a:lnSpc>
                          <a:spcPct val="115000"/>
                        </a:lnSpc>
                        <a:spcBef>
                          <a:spcPts val="600"/>
                        </a:spcBef>
                        <a:spcAft>
                          <a:spcPts val="0"/>
                        </a:spcAft>
                      </a:pPr>
                      <a:r>
                        <a:rPr lang="pl-PL" sz="1400" b="1" dirty="0">
                          <a:effectLst/>
                          <a:latin typeface="Arial"/>
                          <a:ea typeface="Times New Roman"/>
                          <a:cs typeface="Times New Roman"/>
                        </a:rPr>
                        <a:t>Kierunek zmian do 2030 roku</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28575" cap="flat" cmpd="sng" algn="ctr">
                      <a:solidFill>
                        <a:srgbClr val="80716A"/>
                      </a:solidFill>
                      <a:prstDash val="solid"/>
                      <a:round/>
                      <a:headEnd type="none" w="med" len="med"/>
                      <a:tailEnd type="none" w="med" len="med"/>
                    </a:lnB>
                    <a:solidFill>
                      <a:srgbClr val="FFFFFF"/>
                    </a:solidFill>
                  </a:tcPr>
                </a:tc>
              </a:tr>
              <a:tr h="74433">
                <a:tc gridSpan="3">
                  <a:txBody>
                    <a:bodyPr/>
                    <a:lstStyle/>
                    <a:p>
                      <a:pPr indent="323850" algn="ctr">
                        <a:lnSpc>
                          <a:spcPct val="115000"/>
                        </a:lnSpc>
                        <a:spcBef>
                          <a:spcPts val="600"/>
                        </a:spcBef>
                        <a:spcAft>
                          <a:spcPts val="0"/>
                        </a:spcAft>
                      </a:pPr>
                      <a:r>
                        <a:rPr lang="pl-PL" sz="1400" b="1" dirty="0">
                          <a:solidFill>
                            <a:srgbClr val="FFFFFF"/>
                          </a:solidFill>
                          <a:effectLst/>
                          <a:latin typeface="Arial"/>
                          <a:ea typeface="Times New Roman"/>
                          <a:cs typeface="Times New Roman"/>
                        </a:rPr>
                        <a:t>Cel strategiczny 3.  Lepiej funkcjonująca lokalna gospodarka oparta na zasobach środowiska oraz nowoczesna </a:t>
                      </a:r>
                      <a:r>
                        <a:rPr lang="pl-PL" sz="1400" b="1" dirty="0" smtClean="0">
                          <a:solidFill>
                            <a:srgbClr val="FFFFFF"/>
                          </a:solidFill>
                          <a:effectLst/>
                          <a:latin typeface="Arial"/>
                          <a:ea typeface="Times New Roman"/>
                          <a:cs typeface="Times New Roman"/>
                        </a:rPr>
                        <a:t>i </a:t>
                      </a:r>
                      <a:r>
                        <a:rPr lang="pl-PL" sz="1400" b="1" dirty="0">
                          <a:solidFill>
                            <a:srgbClr val="FFFFFF"/>
                          </a:solidFill>
                          <a:effectLst/>
                          <a:latin typeface="Arial"/>
                          <a:ea typeface="Times New Roman"/>
                          <a:cs typeface="Times New Roman"/>
                        </a:rPr>
                        <a:t>sprawna administracja publiczna</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28575"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5F544F"/>
                    </a:solidFill>
                  </a:tcPr>
                </a:tc>
                <a:tc hMerge="1">
                  <a:txBody>
                    <a:bodyPr/>
                    <a:lstStyle/>
                    <a:p>
                      <a:endParaRPr lang="pl-PL"/>
                    </a:p>
                  </a:txBody>
                  <a:tcPr/>
                </a:tc>
                <a:tc hMerge="1">
                  <a:txBody>
                    <a:bodyPr/>
                    <a:lstStyle/>
                    <a:p>
                      <a:endParaRPr lang="pl-PL"/>
                    </a:p>
                  </a:txBody>
                  <a:tcPr/>
                </a:tc>
              </a:tr>
              <a:tr h="37217">
                <a:tc gridSpan="3">
                  <a:txBody>
                    <a:bodyPr/>
                    <a:lstStyle/>
                    <a:p>
                      <a:pPr indent="323850" algn="ctr">
                        <a:lnSpc>
                          <a:spcPct val="115000"/>
                        </a:lnSpc>
                        <a:spcBef>
                          <a:spcPts val="600"/>
                        </a:spcBef>
                        <a:spcAft>
                          <a:spcPts val="0"/>
                        </a:spcAft>
                      </a:pPr>
                      <a:r>
                        <a:rPr lang="pl-PL" sz="1400" b="1">
                          <a:solidFill>
                            <a:srgbClr val="BF6400"/>
                          </a:solidFill>
                          <a:effectLst/>
                          <a:latin typeface="Arial"/>
                          <a:ea typeface="Times New Roman"/>
                          <a:cs typeface="Times New Roman"/>
                        </a:rPr>
                        <a:t>Cel operacyjny 3.1.  Rozwój lokalnej przedsiębiorczości oraz rozbudowa infrastruktury poprawiającej atrakcyjność inwestycyjną gminy</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przedsiębiorców korzystających z nowej oferty inwestycyjnej gminy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Powierzchnia przygotowanych i uzbrojonych terenów inwestycyjnych (ha)</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dirty="0">
                          <a:solidFill>
                            <a:srgbClr val="BF6400"/>
                          </a:solidFill>
                          <a:effectLst/>
                          <a:latin typeface="Arial"/>
                          <a:ea typeface="Times New Roman"/>
                          <a:cs typeface="Times New Roman"/>
                        </a:rPr>
                        <a:t>Cel operacyjny 3.2.  Wsparcie rozwoju nowoczesnego rolnictwa</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gospodarstw prowadzących działalność agroturystyczną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działań organizacyjnych, informacyjnych i promocyjnych dla rolników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dirty="0">
                          <a:solidFill>
                            <a:srgbClr val="BF6400"/>
                          </a:solidFill>
                          <a:effectLst/>
                          <a:latin typeface="Arial"/>
                          <a:ea typeface="Times New Roman"/>
                          <a:cs typeface="Times New Roman"/>
                        </a:rPr>
                        <a:t>Cel operacyjny 3.3.  Rozwój turystyki w oparciu o potencjał kulturowy i przyrodniczy oraz istniejącą infrastrukturę</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wydanych folderów/map/publikacje/broszury/tablice informacyjne itp</a:t>
                      </a:r>
                      <a:r>
                        <a:rPr lang="pl-PL" sz="1400" dirty="0" smtClean="0">
                          <a:effectLst/>
                          <a:latin typeface="Arial"/>
                          <a:ea typeface="Times New Roman"/>
                          <a:cs typeface="Times New Roman"/>
                        </a:rPr>
                        <a:t>., promujących </a:t>
                      </a:r>
                      <a:r>
                        <a:rPr lang="pl-PL" sz="1400" dirty="0">
                          <a:effectLst/>
                          <a:latin typeface="Arial"/>
                          <a:ea typeface="Times New Roman"/>
                          <a:cs typeface="Times New Roman"/>
                        </a:rPr>
                        <a:t>gminę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zrealizowanych projektów związanych z zagospodarowaniem terenu i wyposażeniem w infrastrukturę sportowo-rekreacyjną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effectLst/>
                          <a:latin typeface="Arial"/>
                          <a:ea typeface="Calibri"/>
                          <a:cs typeface="Times New Roman"/>
                        </a:rPr>
                        <a:t>0</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a:solidFill>
                            <a:srgbClr val="78953D"/>
                          </a:solidFill>
                          <a:effectLst/>
                          <a:latin typeface="Arial"/>
                          <a:ea typeface="Calibri"/>
                          <a:cs typeface="Arial"/>
                          <a:sym typeface="Wingdings 3"/>
                        </a:rPr>
                        <a:t></a:t>
                      </a:r>
                      <a:endParaRPr lang="pl-PL" sz="140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Długość szlaków pieszych, rowerowych, konnych (m)</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37217">
                <a:tc gridSpan="3">
                  <a:txBody>
                    <a:bodyPr/>
                    <a:lstStyle/>
                    <a:p>
                      <a:pPr indent="323850" algn="ctr">
                        <a:lnSpc>
                          <a:spcPct val="115000"/>
                        </a:lnSpc>
                        <a:spcBef>
                          <a:spcPts val="600"/>
                        </a:spcBef>
                        <a:spcAft>
                          <a:spcPts val="0"/>
                        </a:spcAft>
                      </a:pPr>
                      <a:r>
                        <a:rPr lang="pl-PL" sz="1400" b="1" dirty="0">
                          <a:solidFill>
                            <a:srgbClr val="BF6400"/>
                          </a:solidFill>
                          <a:effectLst/>
                          <a:latin typeface="Arial"/>
                          <a:ea typeface="Times New Roman"/>
                          <a:cs typeface="Times New Roman"/>
                        </a:rPr>
                        <a:t>Cel operacyjny 3.4.  Rozwój cyfryzacji administracji publicznej i e-usług dla społeczeństwa</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E6E2E0"/>
                    </a:solidFill>
                  </a:tcPr>
                </a:tc>
                <a:tc hMerge="1">
                  <a:txBody>
                    <a:bodyPr/>
                    <a:lstStyle/>
                    <a:p>
                      <a:endParaRPr lang="pl-PL"/>
                    </a:p>
                  </a:txBody>
                  <a:tcPr/>
                </a:tc>
                <a:tc hMerge="1">
                  <a:txBody>
                    <a:bodyPr/>
                    <a:lstStyle/>
                    <a:p>
                      <a:endParaRPr lang="pl-PL"/>
                    </a:p>
                  </a:txBody>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wdrożonych e-usług w administracji publicznej (szt.)</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r h="127831">
                <a:tc>
                  <a:txBody>
                    <a:bodyPr/>
                    <a:lstStyle/>
                    <a:p>
                      <a:pPr indent="72000" algn="l">
                        <a:lnSpc>
                          <a:spcPct val="115000"/>
                        </a:lnSpc>
                        <a:spcBef>
                          <a:spcPts val="600"/>
                        </a:spcBef>
                        <a:spcAft>
                          <a:spcPts val="0"/>
                        </a:spcAft>
                      </a:pPr>
                      <a:r>
                        <a:rPr lang="pl-PL" sz="1400" dirty="0">
                          <a:effectLst/>
                          <a:latin typeface="Arial"/>
                          <a:ea typeface="Times New Roman"/>
                          <a:cs typeface="Times New Roman"/>
                        </a:rPr>
                        <a:t>Liczba pracowników przeszkolonych w zakresie poprawy jakości usług publicznych (os.)</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effectLst/>
                          <a:latin typeface="Arial"/>
                          <a:ea typeface="Calibri"/>
                          <a:cs typeface="Times New Roman"/>
                        </a:rPr>
                        <a:t>0</a:t>
                      </a:r>
                      <a:endParaRPr lang="pl-PL" sz="1400" dirty="0">
                        <a:effectLst/>
                        <a:latin typeface="Calibri"/>
                        <a:ea typeface="Calibri"/>
                        <a:cs typeface="Times New Roman"/>
                      </a:endParaRPr>
                    </a:p>
                  </a:txBody>
                  <a:tcPr marL="14563" marR="14563" marT="0" marB="0" anchor="ctr">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c>
                  <a:txBody>
                    <a:bodyPr/>
                    <a:lstStyle/>
                    <a:p>
                      <a:pPr indent="323850" algn="ctr">
                        <a:lnSpc>
                          <a:spcPct val="115000"/>
                        </a:lnSpc>
                        <a:spcBef>
                          <a:spcPts val="600"/>
                        </a:spcBef>
                        <a:spcAft>
                          <a:spcPts val="0"/>
                        </a:spcAft>
                      </a:pPr>
                      <a:r>
                        <a:rPr lang="pl-PL" sz="1400" dirty="0">
                          <a:solidFill>
                            <a:srgbClr val="78953D"/>
                          </a:solidFill>
                          <a:effectLst/>
                          <a:latin typeface="Arial"/>
                          <a:ea typeface="Calibri"/>
                          <a:cs typeface="Arial"/>
                          <a:sym typeface="Wingdings 3"/>
                        </a:rPr>
                        <a:t></a:t>
                      </a:r>
                      <a:endParaRPr lang="pl-PL" sz="1400" dirty="0">
                        <a:effectLst/>
                        <a:latin typeface="Calibri"/>
                        <a:ea typeface="Calibri"/>
                        <a:cs typeface="Times New Roman"/>
                      </a:endParaRPr>
                    </a:p>
                  </a:txBody>
                  <a:tcPr marL="14563" marR="14563" marT="0" marB="0">
                    <a:lnL w="12700" cap="flat" cmpd="sng" algn="ctr">
                      <a:solidFill>
                        <a:srgbClr val="80716A"/>
                      </a:solidFill>
                      <a:prstDash val="solid"/>
                      <a:round/>
                      <a:headEnd type="none" w="med" len="med"/>
                      <a:tailEnd type="none" w="med" len="med"/>
                    </a:lnL>
                    <a:lnR w="12700" cap="flat" cmpd="sng" algn="ctr">
                      <a:solidFill>
                        <a:srgbClr val="80716A"/>
                      </a:solidFill>
                      <a:prstDash val="solid"/>
                      <a:round/>
                      <a:headEnd type="none" w="med" len="med"/>
                      <a:tailEnd type="none" w="med" len="med"/>
                    </a:lnR>
                    <a:lnT w="12700" cap="flat" cmpd="sng" algn="ctr">
                      <a:solidFill>
                        <a:srgbClr val="80716A"/>
                      </a:solidFill>
                      <a:prstDash val="solid"/>
                      <a:round/>
                      <a:headEnd type="none" w="med" len="med"/>
                      <a:tailEnd type="none" w="med" len="med"/>
                    </a:lnT>
                    <a:lnB w="12700" cap="flat" cmpd="sng" algn="ctr">
                      <a:solidFill>
                        <a:srgbClr val="80716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978500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7467600" cy="580926"/>
          </a:xfrm>
        </p:spPr>
        <p:txBody>
          <a:bodyPr/>
          <a:lstStyle/>
          <a:p>
            <a:r>
              <a:rPr lang="pl-PL" sz="3200" dirty="0">
                <a:ea typeface="Calibri"/>
                <a:cs typeface="Times New Roman"/>
              </a:rPr>
              <a:t>Rodzaje ewaluacji: </a:t>
            </a:r>
            <a:endParaRPr lang="pl-PL" dirty="0"/>
          </a:p>
        </p:txBody>
      </p:sp>
      <p:sp>
        <p:nvSpPr>
          <p:cNvPr id="3" name="Symbol zastępczy zawartości 2"/>
          <p:cNvSpPr>
            <a:spLocks noGrp="1"/>
          </p:cNvSpPr>
          <p:nvPr>
            <p:ph sz="quarter" idx="1"/>
          </p:nvPr>
        </p:nvSpPr>
        <p:spPr>
          <a:xfrm>
            <a:off x="179512" y="620688"/>
            <a:ext cx="8640960" cy="6237312"/>
          </a:xfrm>
        </p:spPr>
        <p:txBody>
          <a:bodyPr>
            <a:normAutofit fontScale="25000" lnSpcReduction="20000"/>
          </a:bodyPr>
          <a:lstStyle/>
          <a:p>
            <a:pPr marL="342900" lvl="0" indent="-342900" algn="just">
              <a:lnSpc>
                <a:spcPct val="115000"/>
              </a:lnSpc>
              <a:buClr>
                <a:srgbClr val="BF6400"/>
              </a:buClr>
              <a:buFont typeface="Symbol"/>
              <a:buChar char=""/>
            </a:pPr>
            <a:r>
              <a:rPr lang="pl-PL" sz="6600" b="1" dirty="0">
                <a:solidFill>
                  <a:srgbClr val="D2610C"/>
                </a:solidFill>
                <a:latin typeface="Arial"/>
                <a:ea typeface="Calibri"/>
                <a:cs typeface="Times New Roman"/>
              </a:rPr>
              <a:t>ewaluacja ex-</a:t>
            </a:r>
            <a:r>
              <a:rPr lang="pl-PL" sz="6600" b="1" dirty="0" err="1">
                <a:solidFill>
                  <a:srgbClr val="D2610C"/>
                </a:solidFill>
                <a:latin typeface="Arial"/>
                <a:ea typeface="Calibri"/>
                <a:cs typeface="Times New Roman"/>
              </a:rPr>
              <a:t>ante</a:t>
            </a:r>
            <a:r>
              <a:rPr lang="pl-PL" sz="6600" dirty="0">
                <a:solidFill>
                  <a:srgbClr val="D2610C"/>
                </a:solidFill>
                <a:latin typeface="Arial"/>
                <a:ea typeface="Calibri"/>
                <a:cs typeface="Times New Roman"/>
              </a:rPr>
              <a:t> </a:t>
            </a:r>
            <a:r>
              <a:rPr lang="pl-PL" sz="6600" dirty="0">
                <a:latin typeface="Arial"/>
                <a:ea typeface="Calibri"/>
                <a:cs typeface="Times New Roman"/>
              </a:rPr>
              <a:t>(tzw. ocena przed realizacją) - ocena ex-</a:t>
            </a:r>
            <a:r>
              <a:rPr lang="pl-PL" sz="6600" dirty="0" err="1">
                <a:latin typeface="Arial"/>
                <a:ea typeface="Calibri"/>
                <a:cs typeface="Times New Roman"/>
              </a:rPr>
              <a:t>ante</a:t>
            </a:r>
            <a:r>
              <a:rPr lang="pl-PL" sz="6600" dirty="0">
                <a:latin typeface="Arial"/>
                <a:ea typeface="Calibri"/>
                <a:cs typeface="Times New Roman"/>
              </a:rPr>
              <a:t> dostarcza danych do przygotowania (aktualizacji) Strategii, dzięki wykorzystaniu doświadczeń z wcześniejszych wdrożeń dokumentów strategicznych. Jest prowadzona równolegle do prac na Strategią, formułując rekomendacje do poszczególnych, kluczowych elementów dokumentu. Tak przeprowadzona ocena zawiera m.in. analizę wpływu dotychczasowych interwencji związanych z rozwojem gminy oraz analizę problemów występujących na jego obszarze, analizę zgłaszanych przez interesariuszy rekomendacji i zaleceń co do założeń dokumentu. </a:t>
            </a:r>
            <a:endParaRPr lang="pl-PL" sz="6600" dirty="0">
              <a:latin typeface="Calibri"/>
              <a:ea typeface="Calibri"/>
              <a:cs typeface="Times New Roman"/>
            </a:endParaRPr>
          </a:p>
          <a:p>
            <a:pPr marL="342900" lvl="0" indent="-342900" algn="just">
              <a:lnSpc>
                <a:spcPct val="115000"/>
              </a:lnSpc>
              <a:spcAft>
                <a:spcPts val="0"/>
              </a:spcAft>
              <a:buClr>
                <a:srgbClr val="BF6400"/>
              </a:buClr>
              <a:buFont typeface="Symbol"/>
              <a:buChar char=""/>
            </a:pPr>
            <a:r>
              <a:rPr lang="pl-PL" sz="6600" b="1" dirty="0">
                <a:solidFill>
                  <a:srgbClr val="D2610C"/>
                </a:solidFill>
                <a:latin typeface="Arial"/>
                <a:ea typeface="Calibri"/>
                <a:cs typeface="Times New Roman"/>
              </a:rPr>
              <a:t>ewaluacja </a:t>
            </a:r>
            <a:r>
              <a:rPr lang="pl-PL" sz="6600" b="1" dirty="0" err="1">
                <a:solidFill>
                  <a:srgbClr val="D2610C"/>
                </a:solidFill>
                <a:latin typeface="Arial"/>
                <a:ea typeface="Calibri"/>
                <a:cs typeface="Times New Roman"/>
              </a:rPr>
              <a:t>mid</a:t>
            </a:r>
            <a:r>
              <a:rPr lang="pl-PL" sz="6600" b="1" dirty="0">
                <a:solidFill>
                  <a:srgbClr val="D2610C"/>
                </a:solidFill>
                <a:latin typeface="Arial"/>
                <a:ea typeface="Calibri"/>
                <a:cs typeface="Times New Roman"/>
              </a:rPr>
              <a:t>-term</a:t>
            </a:r>
            <a:r>
              <a:rPr lang="pl-PL" sz="6600" dirty="0">
                <a:solidFill>
                  <a:srgbClr val="D2610C"/>
                </a:solidFill>
                <a:latin typeface="Arial"/>
                <a:ea typeface="Calibri"/>
                <a:cs typeface="Times New Roman"/>
              </a:rPr>
              <a:t> </a:t>
            </a:r>
            <a:r>
              <a:rPr lang="pl-PL" sz="6600" dirty="0">
                <a:latin typeface="Arial"/>
                <a:ea typeface="Calibri"/>
                <a:cs typeface="Times New Roman"/>
              </a:rPr>
              <a:t>(ocena dokonywana w połowie okresu realizacji Strategii) – badanie ewaluacyjne </a:t>
            </a:r>
            <a:r>
              <a:rPr lang="pl-PL" sz="6600" dirty="0" err="1">
                <a:latin typeface="Arial"/>
                <a:ea typeface="Calibri"/>
                <a:cs typeface="Times New Roman"/>
              </a:rPr>
              <a:t>mid</a:t>
            </a:r>
            <a:r>
              <a:rPr lang="pl-PL" sz="6600" dirty="0">
                <a:latin typeface="Arial"/>
                <a:ea typeface="Calibri"/>
                <a:cs typeface="Times New Roman"/>
              </a:rPr>
              <a:t>-term zostanie przeprowadzone nie później niż w ciągu roku następującego po zakończeniu połowy okresu realizacji Strategii. Zakres badania obejmuje analizę m.in.: efektywności wykorzystania zaangażowanych środków, skuteczności w zakresie osiągania założonych celów, oddziaływania na rozwój społeczno-gospodarczy gminy;</a:t>
            </a:r>
            <a:endParaRPr lang="pl-PL" sz="6600" dirty="0">
              <a:latin typeface="Calibri"/>
              <a:ea typeface="Calibri"/>
              <a:cs typeface="Times New Roman"/>
            </a:endParaRPr>
          </a:p>
          <a:p>
            <a:pPr marL="342900" lvl="0" indent="-342900" algn="just">
              <a:lnSpc>
                <a:spcPct val="115000"/>
              </a:lnSpc>
              <a:spcAft>
                <a:spcPts val="0"/>
              </a:spcAft>
              <a:buClr>
                <a:srgbClr val="BF6400"/>
              </a:buClr>
              <a:buFont typeface="Symbol"/>
              <a:buChar char=""/>
            </a:pPr>
            <a:r>
              <a:rPr lang="pl-PL" sz="6600" b="1" dirty="0">
                <a:solidFill>
                  <a:srgbClr val="D2610C"/>
                </a:solidFill>
                <a:latin typeface="Arial"/>
                <a:ea typeface="Calibri"/>
                <a:cs typeface="Times New Roman"/>
              </a:rPr>
              <a:t>ewaluacja ex-post</a:t>
            </a:r>
            <a:r>
              <a:rPr lang="pl-PL" sz="6600" dirty="0">
                <a:solidFill>
                  <a:srgbClr val="D2610C"/>
                </a:solidFill>
                <a:latin typeface="Arial"/>
                <a:ea typeface="Calibri"/>
                <a:cs typeface="Times New Roman"/>
              </a:rPr>
              <a:t> </a:t>
            </a:r>
            <a:r>
              <a:rPr lang="pl-PL" sz="6600" dirty="0">
                <a:latin typeface="Arial"/>
                <a:ea typeface="Calibri"/>
                <a:cs typeface="Times New Roman"/>
              </a:rPr>
              <a:t>(ocena na zakończenie obowiązywania Strategii) - ocena ex-post będzie służyła do określenia długotrwałych efektów wdrożenia Strategii, w tym relacji wielkości zaangażowanych środków do skuteczności i efektywności podejmowanych działań. Z ewaluacji końcowej wynikać powinny wskazania odnośnie dalszych kierunków polityki w zakresie rozwoju społeczno-gospodarczego powiatu oraz wpływu oddziaływań egzogennych i endogennych na jego rozwój;</a:t>
            </a:r>
            <a:endParaRPr lang="pl-PL" sz="6600" dirty="0">
              <a:latin typeface="Calibri"/>
              <a:ea typeface="Calibri"/>
              <a:cs typeface="Times New Roman"/>
            </a:endParaRPr>
          </a:p>
          <a:p>
            <a:pPr marL="342900" lvl="0" indent="-342900" algn="just">
              <a:lnSpc>
                <a:spcPct val="115000"/>
              </a:lnSpc>
              <a:spcAft>
                <a:spcPts val="0"/>
              </a:spcAft>
              <a:buClr>
                <a:srgbClr val="BF6400"/>
              </a:buClr>
              <a:buFont typeface="Symbol"/>
              <a:buChar char=""/>
            </a:pPr>
            <a:r>
              <a:rPr lang="pl-PL" sz="6600" b="1" dirty="0">
                <a:solidFill>
                  <a:srgbClr val="D2610C"/>
                </a:solidFill>
                <a:latin typeface="Arial"/>
                <a:ea typeface="Calibri"/>
                <a:cs typeface="Times New Roman"/>
              </a:rPr>
              <a:t>ewaluacja on-</a:t>
            </a:r>
            <a:r>
              <a:rPr lang="pl-PL" sz="6600" b="1" dirty="0" err="1">
                <a:solidFill>
                  <a:srgbClr val="D2610C"/>
                </a:solidFill>
                <a:latin typeface="Arial"/>
                <a:ea typeface="Calibri"/>
                <a:cs typeface="Times New Roman"/>
              </a:rPr>
              <a:t>going</a:t>
            </a:r>
            <a:r>
              <a:rPr lang="pl-PL" sz="6600" dirty="0">
                <a:solidFill>
                  <a:srgbClr val="D2610C"/>
                </a:solidFill>
                <a:latin typeface="Arial"/>
                <a:ea typeface="Calibri"/>
                <a:cs typeface="Times New Roman"/>
              </a:rPr>
              <a:t> </a:t>
            </a:r>
            <a:r>
              <a:rPr lang="pl-PL" sz="6600" dirty="0">
                <a:latin typeface="Arial"/>
                <a:ea typeface="Calibri"/>
                <a:cs typeface="Times New Roman"/>
              </a:rPr>
              <a:t>(bieżąca ocena Strategii) – za wyjątkiem wyżej wymienionych form ewaluacji Władze Gminy w tym Rada Miejska może inicjować bieżącą ocenę Strategii, a jej celem będzie określenie efektywności stosowanych instrumentów i całego systemu wdrażania. </a:t>
            </a:r>
            <a:endParaRPr lang="pl-PL" sz="6400" dirty="0">
              <a:ea typeface="Calibri"/>
              <a:cs typeface="Times New Roman"/>
            </a:endParaRPr>
          </a:p>
          <a:p>
            <a:endParaRPr lang="pl-PL" dirty="0"/>
          </a:p>
        </p:txBody>
      </p:sp>
    </p:spTree>
    <p:extLst>
      <p:ext uri="{BB962C8B-B14F-4D97-AF65-F5344CB8AC3E}">
        <p14:creationId xmlns:p14="http://schemas.microsoft.com/office/powerpoint/2010/main" val="404471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457200" y="548680"/>
            <a:ext cx="7467600" cy="868958"/>
          </a:xfrm>
        </p:spPr>
        <p:txBody>
          <a:bodyPr>
            <a:normAutofit/>
          </a:bodyPr>
          <a:lstStyle/>
          <a:p>
            <a:r>
              <a:rPr lang="pl-PL" sz="3100" dirty="0" smtClean="0"/>
              <a:t>Plan ewaluacji</a:t>
            </a:r>
            <a:endParaRPr lang="pl-PL" dirty="0"/>
          </a:p>
        </p:txBody>
      </p:sp>
      <p:graphicFrame>
        <p:nvGraphicFramePr>
          <p:cNvPr id="2" name="Obiekt 1"/>
          <p:cNvGraphicFramePr>
            <a:graphicFrameLocks noChangeAspect="1"/>
          </p:cNvGraphicFramePr>
          <p:nvPr>
            <p:extLst>
              <p:ext uri="{D42A27DB-BD31-4B8C-83A1-F6EECF244321}">
                <p14:modId xmlns:p14="http://schemas.microsoft.com/office/powerpoint/2010/main" val="3462067396"/>
              </p:ext>
            </p:extLst>
          </p:nvPr>
        </p:nvGraphicFramePr>
        <p:xfrm>
          <a:off x="755576" y="1988840"/>
          <a:ext cx="7344816" cy="3672408"/>
        </p:xfrm>
        <a:graphic>
          <a:graphicData uri="http://schemas.openxmlformats.org/presentationml/2006/ole">
            <mc:AlternateContent xmlns:mc="http://schemas.openxmlformats.org/markup-compatibility/2006">
              <mc:Choice xmlns:v="urn:schemas-microsoft-com:vml" Requires="v">
                <p:oleObj spid="_x0000_s33801" name="Dokument" r:id="rId3" imgW="5902972" imgH="2908533" progId="Word.Document.12">
                  <p:embed/>
                </p:oleObj>
              </mc:Choice>
              <mc:Fallback>
                <p:oleObj name="Dokument" r:id="rId3" imgW="5902972" imgH="2908533" progId="Word.Document.12">
                  <p:embed/>
                  <p:pic>
                    <p:nvPicPr>
                      <p:cNvPr id="0" name=""/>
                      <p:cNvPicPr/>
                      <p:nvPr/>
                    </p:nvPicPr>
                    <p:blipFill>
                      <a:blip r:embed="rId4"/>
                      <a:stretch>
                        <a:fillRect/>
                      </a:stretch>
                    </p:blipFill>
                    <p:spPr>
                      <a:xfrm>
                        <a:off x="755576" y="1988840"/>
                        <a:ext cx="7344816" cy="3672408"/>
                      </a:xfrm>
                      <a:prstGeom prst="rect">
                        <a:avLst/>
                      </a:prstGeom>
                    </p:spPr>
                  </p:pic>
                </p:oleObj>
              </mc:Fallback>
            </mc:AlternateContent>
          </a:graphicData>
        </a:graphic>
      </p:graphicFrame>
    </p:spTree>
    <p:extLst>
      <p:ext uri="{BB962C8B-B14F-4D97-AF65-F5344CB8AC3E}">
        <p14:creationId xmlns:p14="http://schemas.microsoft.com/office/powerpoint/2010/main" val="2254100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548680"/>
            <a:ext cx="8147248" cy="868958"/>
          </a:xfrm>
        </p:spPr>
        <p:txBody>
          <a:bodyPr>
            <a:normAutofit fontScale="90000"/>
          </a:bodyPr>
          <a:lstStyle/>
          <a:p>
            <a:pPr algn="ctr"/>
            <a:r>
              <a:rPr lang="pl-PL" sz="3200" b="1" dirty="0"/>
              <a:t>Schemat powiązania głównych procesów w ramach realizacji Strategii Rozwoju Gminy </a:t>
            </a:r>
            <a:r>
              <a:rPr lang="pl-PL" sz="3200" b="1" dirty="0" smtClean="0"/>
              <a:t>Łęczna do </a:t>
            </a:r>
            <a:r>
              <a:rPr lang="pl-PL" sz="3200" b="1" dirty="0"/>
              <a:t>roku 2030</a:t>
            </a:r>
            <a:endParaRPr lang="pl-PL" dirty="0"/>
          </a:p>
        </p:txBody>
      </p:sp>
      <p:graphicFrame>
        <p:nvGraphicFramePr>
          <p:cNvPr id="5" name="Diagram 4"/>
          <p:cNvGraphicFramePr/>
          <p:nvPr>
            <p:extLst>
              <p:ext uri="{D42A27DB-BD31-4B8C-83A1-F6EECF244321}">
                <p14:modId xmlns:p14="http://schemas.microsoft.com/office/powerpoint/2010/main" val="967083419"/>
              </p:ext>
            </p:extLst>
          </p:nvPr>
        </p:nvGraphicFramePr>
        <p:xfrm>
          <a:off x="1259632" y="1462087"/>
          <a:ext cx="6408712" cy="393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1735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quarter" idx="1"/>
          </p:nvPr>
        </p:nvSpPr>
        <p:spPr/>
        <p:txBody>
          <a:bodyPr>
            <a:normAutofit fontScale="77500" lnSpcReduction="20000"/>
          </a:bodyPr>
          <a:lstStyle/>
          <a:p>
            <a:r>
              <a:rPr lang="pl-PL" dirty="0"/>
              <a:t>Konsultacje społeczne </a:t>
            </a:r>
            <a:r>
              <a:rPr lang="pl-PL" dirty="0" smtClean="0"/>
              <a:t>trwają </a:t>
            </a:r>
            <a:r>
              <a:rPr lang="pl-PL" b="1" dirty="0" smtClean="0"/>
              <a:t>od </a:t>
            </a:r>
            <a:r>
              <a:rPr lang="pl-PL" b="1" dirty="0"/>
              <a:t>dnia 24.08.2023 r. do dnia </a:t>
            </a:r>
            <a:r>
              <a:rPr lang="pl-PL" b="1" u="sng" dirty="0"/>
              <a:t>27.09.2023 r</a:t>
            </a:r>
            <a:r>
              <a:rPr lang="pl-PL" b="1" dirty="0" smtClean="0"/>
              <a:t>.</a:t>
            </a:r>
          </a:p>
          <a:p>
            <a:endParaRPr lang="pl-PL" dirty="0" smtClean="0"/>
          </a:p>
          <a:p>
            <a:r>
              <a:rPr lang="pl-PL" dirty="0" smtClean="0"/>
              <a:t>Uwagi </a:t>
            </a:r>
            <a:r>
              <a:rPr lang="pl-PL" dirty="0"/>
              <a:t>i opinie do projektu Strategii można składać:</a:t>
            </a:r>
          </a:p>
          <a:p>
            <a:pPr lvl="1"/>
            <a:r>
              <a:rPr lang="pl-PL" dirty="0"/>
              <a:t>pisemnie za pomocą formularza opublikowanego na stronie internetowej gminy www.leczna.pl wraz z projektem strategii oraz dostępnego w formie papierowej w Urzędzie Miejskim w Łęcznej, w następujący sposób:</a:t>
            </a:r>
            <a:br>
              <a:rPr lang="pl-PL" dirty="0"/>
            </a:br>
            <a:r>
              <a:rPr lang="pl-PL" dirty="0"/>
              <a:t>- w siedzibie Urzędu Miejskiego w Łęcznej, Plac Kościuszki 5, poprzez złożenie ich w Biurze Obsługi Interesanta,</a:t>
            </a:r>
            <a:br>
              <a:rPr lang="pl-PL" dirty="0"/>
            </a:br>
            <a:r>
              <a:rPr lang="pl-PL" dirty="0"/>
              <a:t>- pocztą na adres Urzędu Miejskiego w Łęcznej, Plac Kościuszki 5, 21-010 Łęczna (decyduje data wpływu do Urzędu</a:t>
            </a:r>
            <a:r>
              <a:rPr lang="pl-PL" dirty="0" smtClean="0"/>
              <a:t>),</a:t>
            </a:r>
          </a:p>
          <a:p>
            <a:pPr lvl="1"/>
            <a:endParaRPr lang="pl-PL" dirty="0"/>
          </a:p>
          <a:p>
            <a:pPr lvl="1"/>
            <a:r>
              <a:rPr lang="pl-PL" dirty="0"/>
              <a:t>elektronicznie w następujący sposób:</a:t>
            </a:r>
            <a:br>
              <a:rPr lang="pl-PL" dirty="0"/>
            </a:br>
            <a:r>
              <a:rPr lang="pl-PL" dirty="0"/>
              <a:t>- poprzez elektroniczny formularz konsultacji społecznych, dostępny pod linkiem</a:t>
            </a:r>
            <a:r>
              <a:rPr lang="pl-PL" dirty="0">
                <a:solidFill>
                  <a:schemeClr val="tx2"/>
                </a:solidFill>
              </a:rPr>
              <a:t>: </a:t>
            </a:r>
            <a:r>
              <a:rPr lang="pl-PL" dirty="0">
                <a:solidFill>
                  <a:schemeClr val="tx2"/>
                </a:solidFill>
                <a:hlinkClick r:id="rId2"/>
              </a:rPr>
              <a:t>https</a:t>
            </a:r>
            <a:r>
              <a:rPr lang="pl-PL" dirty="0">
                <a:solidFill>
                  <a:schemeClr val="tx2"/>
                </a:solidFill>
                <a:hlinkClick r:id="rId2"/>
              </a:rPr>
              <a:t>://forms.gle/pHnie7rN7er51eyx7</a:t>
            </a:r>
            <a:r>
              <a:rPr lang="pl-PL" dirty="0">
                <a:solidFill>
                  <a:schemeClr val="tx2"/>
                </a:solidFill>
              </a:rPr>
              <a:t>,</a:t>
            </a:r>
            <a:r>
              <a:rPr lang="pl-PL" dirty="0"/>
              <a:t/>
            </a:r>
            <a:br>
              <a:rPr lang="pl-PL" dirty="0"/>
            </a:br>
            <a:r>
              <a:rPr lang="pl-PL" dirty="0"/>
              <a:t>- poprzez system </a:t>
            </a:r>
            <a:r>
              <a:rPr lang="pl-PL" dirty="0" err="1"/>
              <a:t>ePUAP</a:t>
            </a:r>
            <a:r>
              <a:rPr lang="pl-PL" dirty="0"/>
              <a:t>, adres skrytki Urzędu </a:t>
            </a:r>
            <a:r>
              <a:rPr lang="pl-PL" dirty="0" smtClean="0"/>
              <a:t>Miejskiego </a:t>
            </a:r>
            <a:r>
              <a:rPr lang="pl-PL" dirty="0"/>
              <a:t>w Łęcznej /y5j80b3hn1/skrytka (decyduje data wpływu do Urzędu)</a:t>
            </a:r>
            <a:br>
              <a:rPr lang="pl-PL" dirty="0"/>
            </a:br>
            <a:r>
              <a:rPr lang="pl-PL" dirty="0"/>
              <a:t>- za pomocą poczty elektronicznej, na adres: </a:t>
            </a:r>
            <a:r>
              <a:rPr lang="pl-PL" dirty="0" smtClean="0"/>
              <a:t>tblaszczyk@um.leczna.pl</a:t>
            </a:r>
            <a:endParaRPr lang="pl-PL" dirty="0"/>
          </a:p>
        </p:txBody>
      </p:sp>
    </p:spTree>
    <p:extLst>
      <p:ext uri="{BB962C8B-B14F-4D97-AF65-F5344CB8AC3E}">
        <p14:creationId xmlns:p14="http://schemas.microsoft.com/office/powerpoint/2010/main" val="13292835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55576" y="2132856"/>
            <a:ext cx="7467600" cy="2232248"/>
          </a:xfrm>
        </p:spPr>
        <p:txBody>
          <a:bodyPr>
            <a:normAutofit/>
          </a:bodyPr>
          <a:lstStyle/>
          <a:p>
            <a:pPr marL="0" indent="0" algn="ctr">
              <a:buNone/>
            </a:pPr>
            <a:r>
              <a:rPr lang="pl-PL" sz="3000" b="1" cap="small" dirty="0" smtClean="0">
                <a:solidFill>
                  <a:schemeClr val="accent4">
                    <a:lumMod val="75000"/>
                  </a:schemeClr>
                </a:solidFill>
                <a:latin typeface="Segoe Script"/>
                <a:ea typeface="Times New Roman"/>
                <a:cs typeface="Times New Roman"/>
              </a:rPr>
              <a:t>Dziękujemy </a:t>
            </a:r>
            <a:r>
              <a:rPr lang="pl-PL" sz="3000" b="1" cap="small" dirty="0">
                <a:solidFill>
                  <a:schemeClr val="accent4">
                    <a:lumMod val="75000"/>
                  </a:schemeClr>
                </a:solidFill>
                <a:latin typeface="Segoe Script"/>
                <a:ea typeface="Times New Roman"/>
                <a:cs typeface="Times New Roman"/>
              </a:rPr>
              <a:t>za uwagę</a:t>
            </a:r>
          </a:p>
          <a:p>
            <a:pPr marL="0" indent="0" algn="ctr">
              <a:buNone/>
            </a:pPr>
            <a:r>
              <a:rPr lang="pl-PL" sz="2200" dirty="0"/>
              <a:t>Ryszard </a:t>
            </a:r>
            <a:r>
              <a:rPr lang="pl-PL" sz="2200" dirty="0" smtClean="0"/>
              <a:t>Boguszewski</a:t>
            </a:r>
          </a:p>
          <a:p>
            <a:pPr marL="0" indent="0" algn="ctr">
              <a:buNone/>
            </a:pPr>
            <a:r>
              <a:rPr lang="pl-PL" sz="2200" dirty="0" smtClean="0"/>
              <a:t>Karolina Stasiak</a:t>
            </a:r>
          </a:p>
          <a:p>
            <a:pPr marL="0" indent="0" algn="ctr">
              <a:buNone/>
            </a:pPr>
            <a:endParaRPr lang="pl-PL" sz="2800" dirty="0"/>
          </a:p>
          <a:p>
            <a:pPr marL="0" indent="0" algn="ctr">
              <a:buNone/>
            </a:pPr>
            <a:endParaRPr lang="pl-PL" sz="2800" b="1" cap="small" dirty="0">
              <a:solidFill>
                <a:srgbClr val="00B050"/>
              </a:solidFill>
              <a:latin typeface="Segoe Script"/>
              <a:ea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654" y="3717032"/>
            <a:ext cx="1816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26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7467600" cy="652934"/>
          </a:xfrm>
        </p:spPr>
        <p:txBody>
          <a:bodyPr>
            <a:normAutofit/>
          </a:bodyPr>
          <a:lstStyle/>
          <a:p>
            <a:r>
              <a:rPr lang="pl-PL" sz="2800" dirty="0">
                <a:latin typeface="+mn-lt"/>
                <a:ea typeface="Times New Roman"/>
                <a:cs typeface="Times New Roman"/>
              </a:rPr>
              <a:t>PODSUMOWANIE DIAGNOZY GMINY </a:t>
            </a:r>
            <a:endParaRPr lang="pl-PL" sz="2800" dirty="0">
              <a:latin typeface="+mn-lt"/>
            </a:endParaRPr>
          </a:p>
        </p:txBody>
      </p:sp>
      <p:graphicFrame>
        <p:nvGraphicFramePr>
          <p:cNvPr id="5" name="Symbol zastępczy zawartości 4"/>
          <p:cNvGraphicFramePr>
            <a:graphicFrameLocks noGrp="1"/>
          </p:cNvGraphicFramePr>
          <p:nvPr>
            <p:ph sz="quarter" idx="1"/>
            <p:extLst>
              <p:ext uri="{D42A27DB-BD31-4B8C-83A1-F6EECF244321}">
                <p14:modId xmlns:p14="http://schemas.microsoft.com/office/powerpoint/2010/main" val="4093520311"/>
              </p:ext>
            </p:extLst>
          </p:nvPr>
        </p:nvGraphicFramePr>
        <p:xfrm>
          <a:off x="457200" y="764704"/>
          <a:ext cx="7467600" cy="585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70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0629679-F813-4731-B7D1-EF6AF0A36B50}"/>
                                            </p:graphicEl>
                                          </p:spTgt>
                                        </p:tgtEl>
                                        <p:attrNameLst>
                                          <p:attrName>style.visibility</p:attrName>
                                        </p:attrNameLst>
                                      </p:cBhvr>
                                      <p:to>
                                        <p:strVal val="visible"/>
                                      </p:to>
                                    </p:set>
                                    <p:anim calcmode="lin" valueType="num">
                                      <p:cBhvr additive="base">
                                        <p:cTn id="7" dur="500" fill="hold"/>
                                        <p:tgtEl>
                                          <p:spTgt spid="5">
                                            <p:graphicEl>
                                              <a:dgm id="{60629679-F813-4731-B7D1-EF6AF0A36B5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0629679-F813-4731-B7D1-EF6AF0A36B5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CD3479B0-4DAF-48A0-9044-CC09E4792AE2}"/>
                                            </p:graphicEl>
                                          </p:spTgt>
                                        </p:tgtEl>
                                        <p:attrNameLst>
                                          <p:attrName>style.visibility</p:attrName>
                                        </p:attrNameLst>
                                      </p:cBhvr>
                                      <p:to>
                                        <p:strVal val="visible"/>
                                      </p:to>
                                    </p:set>
                                    <p:anim calcmode="lin" valueType="num">
                                      <p:cBhvr additive="base">
                                        <p:cTn id="13" dur="500" fill="hold"/>
                                        <p:tgtEl>
                                          <p:spTgt spid="5">
                                            <p:graphicEl>
                                              <a:dgm id="{CD3479B0-4DAF-48A0-9044-CC09E4792AE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CD3479B0-4DAF-48A0-9044-CC09E4792AE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2E22A637-BC56-4243-8CC0-05C588126D03}"/>
                                            </p:graphicEl>
                                          </p:spTgt>
                                        </p:tgtEl>
                                        <p:attrNameLst>
                                          <p:attrName>style.visibility</p:attrName>
                                        </p:attrNameLst>
                                      </p:cBhvr>
                                      <p:to>
                                        <p:strVal val="visible"/>
                                      </p:to>
                                    </p:set>
                                    <p:anim calcmode="lin" valueType="num">
                                      <p:cBhvr additive="base">
                                        <p:cTn id="19" dur="500" fill="hold"/>
                                        <p:tgtEl>
                                          <p:spTgt spid="5">
                                            <p:graphicEl>
                                              <a:dgm id="{2E22A637-BC56-4243-8CC0-05C588126D0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E22A637-BC56-4243-8CC0-05C588126D0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FC80824B-8DB6-4625-A81A-4FF4633F39B9}"/>
                                            </p:graphicEl>
                                          </p:spTgt>
                                        </p:tgtEl>
                                        <p:attrNameLst>
                                          <p:attrName>style.visibility</p:attrName>
                                        </p:attrNameLst>
                                      </p:cBhvr>
                                      <p:to>
                                        <p:strVal val="visible"/>
                                      </p:to>
                                    </p:set>
                                    <p:anim calcmode="lin" valueType="num">
                                      <p:cBhvr additive="base">
                                        <p:cTn id="25" dur="500" fill="hold"/>
                                        <p:tgtEl>
                                          <p:spTgt spid="5">
                                            <p:graphicEl>
                                              <a:dgm id="{FC80824B-8DB6-4625-A81A-4FF4633F39B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FC80824B-8DB6-4625-A81A-4FF4633F39B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7467600" cy="652934"/>
          </a:xfrm>
        </p:spPr>
        <p:txBody>
          <a:bodyPr>
            <a:normAutofit/>
          </a:bodyPr>
          <a:lstStyle/>
          <a:p>
            <a:r>
              <a:rPr lang="pl-PL" sz="2800" dirty="0">
                <a:latin typeface="+mn-lt"/>
                <a:ea typeface="Times New Roman"/>
                <a:cs typeface="Times New Roman"/>
              </a:rPr>
              <a:t>PODSUMOWANIE DIAGNOZY GMINY </a:t>
            </a:r>
          </a:p>
        </p:txBody>
      </p:sp>
      <p:graphicFrame>
        <p:nvGraphicFramePr>
          <p:cNvPr id="5" name="Symbol zastępczy zawartości 4"/>
          <p:cNvGraphicFramePr>
            <a:graphicFrameLocks noGrp="1"/>
          </p:cNvGraphicFramePr>
          <p:nvPr>
            <p:ph sz="quarter" idx="1"/>
            <p:extLst>
              <p:ext uri="{D42A27DB-BD31-4B8C-83A1-F6EECF244321}">
                <p14:modId xmlns:p14="http://schemas.microsoft.com/office/powerpoint/2010/main" val="3308736166"/>
              </p:ext>
            </p:extLst>
          </p:nvPr>
        </p:nvGraphicFramePr>
        <p:xfrm>
          <a:off x="457200" y="620713"/>
          <a:ext cx="7467600" cy="585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817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0629679-F813-4731-B7D1-EF6AF0A36B50}"/>
                                            </p:graphicEl>
                                          </p:spTgt>
                                        </p:tgtEl>
                                        <p:attrNameLst>
                                          <p:attrName>style.visibility</p:attrName>
                                        </p:attrNameLst>
                                      </p:cBhvr>
                                      <p:to>
                                        <p:strVal val="visible"/>
                                      </p:to>
                                    </p:set>
                                    <p:anim calcmode="lin" valueType="num">
                                      <p:cBhvr additive="base">
                                        <p:cTn id="7" dur="500" fill="hold"/>
                                        <p:tgtEl>
                                          <p:spTgt spid="5">
                                            <p:graphicEl>
                                              <a:dgm id="{60629679-F813-4731-B7D1-EF6AF0A36B5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0629679-F813-4731-B7D1-EF6AF0A36B5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CD3479B0-4DAF-48A0-9044-CC09E4792AE2}"/>
                                            </p:graphicEl>
                                          </p:spTgt>
                                        </p:tgtEl>
                                        <p:attrNameLst>
                                          <p:attrName>style.visibility</p:attrName>
                                        </p:attrNameLst>
                                      </p:cBhvr>
                                      <p:to>
                                        <p:strVal val="visible"/>
                                      </p:to>
                                    </p:set>
                                    <p:anim calcmode="lin" valueType="num">
                                      <p:cBhvr additive="base">
                                        <p:cTn id="13" dur="500" fill="hold"/>
                                        <p:tgtEl>
                                          <p:spTgt spid="5">
                                            <p:graphicEl>
                                              <a:dgm id="{CD3479B0-4DAF-48A0-9044-CC09E4792AE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CD3479B0-4DAF-48A0-9044-CC09E4792AE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2E22A637-BC56-4243-8CC0-05C588126D03}"/>
                                            </p:graphicEl>
                                          </p:spTgt>
                                        </p:tgtEl>
                                        <p:attrNameLst>
                                          <p:attrName>style.visibility</p:attrName>
                                        </p:attrNameLst>
                                      </p:cBhvr>
                                      <p:to>
                                        <p:strVal val="visible"/>
                                      </p:to>
                                    </p:set>
                                    <p:anim calcmode="lin" valueType="num">
                                      <p:cBhvr additive="base">
                                        <p:cTn id="19" dur="500" fill="hold"/>
                                        <p:tgtEl>
                                          <p:spTgt spid="5">
                                            <p:graphicEl>
                                              <a:dgm id="{2E22A637-BC56-4243-8CC0-05C588126D0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E22A637-BC56-4243-8CC0-05C588126D0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FC80824B-8DB6-4625-A81A-4FF4633F39B9}"/>
                                            </p:graphicEl>
                                          </p:spTgt>
                                        </p:tgtEl>
                                        <p:attrNameLst>
                                          <p:attrName>style.visibility</p:attrName>
                                        </p:attrNameLst>
                                      </p:cBhvr>
                                      <p:to>
                                        <p:strVal val="visible"/>
                                      </p:to>
                                    </p:set>
                                    <p:anim calcmode="lin" valueType="num">
                                      <p:cBhvr additive="base">
                                        <p:cTn id="25" dur="500" fill="hold"/>
                                        <p:tgtEl>
                                          <p:spTgt spid="5">
                                            <p:graphicEl>
                                              <a:dgm id="{FC80824B-8DB6-4625-A81A-4FF4633F39B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FC80824B-8DB6-4625-A81A-4FF4633F39B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7958</TotalTime>
  <Words>7507</Words>
  <Application>Microsoft Office PowerPoint</Application>
  <PresentationFormat>Pokaz na ekranie (4:3)</PresentationFormat>
  <Paragraphs>782</Paragraphs>
  <Slides>75</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75</vt:i4>
      </vt:variant>
    </vt:vector>
  </HeadingPairs>
  <TitlesOfParts>
    <vt:vector size="77" baseType="lpstr">
      <vt:lpstr>Wykusz</vt:lpstr>
      <vt:lpstr>Microsoft Word Document</vt:lpstr>
      <vt:lpstr>Strategia rozwoju gminy Łęczna do roku 2030  </vt:lpstr>
      <vt:lpstr>Dlaczego istnieje potrzeba opracowania nowego dokumentu strategii? </vt:lpstr>
      <vt:lpstr>Nowe uwarunkowania prawne: inna rola  i znaczenie diagnozy</vt:lpstr>
      <vt:lpstr>Nowe uwarunkowania prawne: nowe elementy  i zakres  strategii (wynikające ze zintegrowanego podejścia w planowaniu rozwoju gminy) </vt:lpstr>
      <vt:lpstr>Prezentacja programu PowerPoint</vt:lpstr>
      <vt:lpstr>Diagnoza sytuacji społecznej, gospodarczej i przestrzennej Gminy Łęczna</vt:lpstr>
      <vt:lpstr>Zakres czasowy uwzględnionych danych</vt:lpstr>
      <vt:lpstr>PODSUMOWANIE DIAGNOZY GMINY </vt:lpstr>
      <vt:lpstr>PODSUMOWANIE DIAGNOZY GMINY </vt:lpstr>
      <vt:lpstr>Sfera społeczna</vt:lpstr>
      <vt:lpstr>Sfera społeczna</vt:lpstr>
      <vt:lpstr>Sfera społeczna</vt:lpstr>
      <vt:lpstr>Sfera gospodarcza</vt:lpstr>
      <vt:lpstr>Sfera gospodarcza</vt:lpstr>
      <vt:lpstr>Sfera przestrzenno-środowiskowa</vt:lpstr>
      <vt:lpstr>Sfera przestrzenno-środowiskowa</vt:lpstr>
      <vt:lpstr>Sfera instytucjonalna </vt:lpstr>
      <vt:lpstr>Analiza swot</vt:lpstr>
      <vt:lpstr>Prezentacja programu PowerPoint</vt:lpstr>
      <vt:lpstr>Prezentacja programu PowerPoint</vt:lpstr>
      <vt:lpstr>Analiza swot</vt:lpstr>
      <vt:lpstr>Prezentacja programu PowerPoint</vt:lpstr>
      <vt:lpstr>Wizja Gminy Łęczna </vt:lpstr>
      <vt:lpstr>Misja Gminy Łęczna</vt:lpstr>
      <vt:lpstr>Prezentacja programu PowerPoint</vt:lpstr>
      <vt:lpstr>Prezentacja programu PowerPoint</vt:lpstr>
      <vt:lpstr>Prezentacja programu PowerPoint</vt:lpstr>
      <vt:lpstr>Prezentacja programu PowerPoint</vt:lpstr>
      <vt:lpstr>Prezentacja programu PowerPoint</vt:lpstr>
      <vt:lpstr>Cele i kierunki rozwoju</vt:lpstr>
      <vt:lpstr>Prezentacja programu PowerPoint</vt:lpstr>
      <vt:lpstr>Prezentacja programu PowerPoint</vt:lpstr>
      <vt:lpstr>Prezentacja programu PowerPoint</vt:lpstr>
      <vt:lpstr>Prezentacja programu PowerPoint</vt:lpstr>
      <vt:lpstr>Cele i kierunki rozwoju</vt:lpstr>
      <vt:lpstr>wykaz wstępnie zidentyfikowanych projektów  i przedsięwzięć </vt:lpstr>
      <vt:lpstr>Cele i kierunki rozwoju</vt:lpstr>
      <vt:lpstr>Cele i kierunki rozwoju</vt:lpstr>
      <vt:lpstr>Cele i kierunki rozwoju</vt:lpstr>
      <vt:lpstr>Cele i kierunki rozwoju</vt:lpstr>
      <vt:lpstr>Cele i kierunki rozwoju</vt:lpstr>
      <vt:lpstr>wykaz wstępnie zidentyfikowanych projektów i przedsięwzięć </vt:lpstr>
      <vt:lpstr>Cele i kierunki rozwoju</vt:lpstr>
      <vt:lpstr>Cele i kierunki rozwoju</vt:lpstr>
      <vt:lpstr>Cele i kierunki rozwoju</vt:lpstr>
      <vt:lpstr>Cele i kierunki rozwoju</vt:lpstr>
      <vt:lpstr>wykaz wstępnie zidentyfikowanych projektów i przedsięwzięć </vt:lpstr>
      <vt:lpstr>Ramy finansowe Strategii</vt:lpstr>
      <vt:lpstr>MODEL STRUKTURY  FUNKCJONALNO-PRZESTRZENNEJ  GMINY ŁĘCZNA</vt:lpstr>
      <vt:lpstr>Model struktury funkcjonalno-przestrzennej</vt:lpstr>
      <vt:lpstr>UWARUNKOWANIA   PRZYRODNICZE   W   MODELU   FUNKCJONALNO-PRZESTRZENNYM</vt:lpstr>
      <vt:lpstr>POWIĄZANIA KOMUNIKACYJNE I  STRUKTURA OSADNICZA W  MODELU  FUNKCJONALNO-PRZESTRZENNYM</vt:lpstr>
      <vt:lpstr>SYTUACJA   PRZESTRZENNO-KULTUROWA   W   MODELU   FUNKCJONALNO-PRZESTRZENNYM</vt:lpstr>
      <vt:lpstr>OBSZAROWE   KIERUNKI   ROZWOJU   W   MODELU   FUNKCJONALNO-PRZESTRZENNYM</vt:lpstr>
      <vt:lpstr>OBRAZ   MODELOWEJ   STRUKTURY   FUNKCJONALNO-PRZESTRZENNEJ   GMINY   Łęczna</vt:lpstr>
      <vt:lpstr>ZASADY   KSZTAŁTOWANIA   STRUKTUR   FUNKCJONALNO-PRZESTRZENNYCH</vt:lpstr>
      <vt:lpstr>OBRAZ   MODELOWEJ   STRUKTURY   FUNKCJONALNO-PRZESTRZENNEJ   GMINY   ŁĘCZNA</vt:lpstr>
      <vt:lpstr>ZAMIERZENIA   ROZWOJOWE   PLANOWANE   NA   PODSTAWIE   MODELU</vt:lpstr>
      <vt:lpstr>ZAMIERZENIA   ROZWOJOWE   PLANOWANE   NA   PODSTAWIE   MODELU</vt:lpstr>
      <vt:lpstr>REKOMENDACJE   WYNIKAJĄCE   Z   MODELU   FUNKCJONALNO-PRZESTRZENNEGO</vt:lpstr>
      <vt:lpstr>REKOMENDACJE   WYNIKAJĄCE   Z   MODELU   FUNKCJONALNO-PRZESTRZENNEGO</vt:lpstr>
      <vt:lpstr>System realizacji strategii </vt:lpstr>
      <vt:lpstr>Instytucjonalna struktura systemu realizacji strategii</vt:lpstr>
      <vt:lpstr>Mechanizmy i instrumenty realizacji Strategii</vt:lpstr>
      <vt:lpstr>Potencjalne źródła finansowania</vt:lpstr>
      <vt:lpstr>SCHEMAT SYSTEMU MONITORINGU STRATEGII ROZWOJU</vt:lpstr>
      <vt:lpstr>Wskaźniki monitoringowe Strategii Rozwoju Gminy Łęczna do roku 2030</vt:lpstr>
      <vt:lpstr>Prezentacja programu PowerPoint</vt:lpstr>
      <vt:lpstr>Prezentacja programu PowerPoint</vt:lpstr>
      <vt:lpstr>Prezentacja programu PowerPoint</vt:lpstr>
      <vt:lpstr>Rodzaje ewaluacji: </vt:lpstr>
      <vt:lpstr>Plan ewaluacji</vt:lpstr>
      <vt:lpstr>Schemat powiązania głównych procesów w ramach realizacji Strategii Rozwoju Gminy Łęczna do roku 2030</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rozwoju gminy Zamość do roku 2030</dc:title>
  <dc:creator>Karolina Stasiak</dc:creator>
  <cp:lastModifiedBy>Karolina Stasiak</cp:lastModifiedBy>
  <cp:revision>132</cp:revision>
  <dcterms:created xsi:type="dcterms:W3CDTF">2022-01-16T16:13:30Z</dcterms:created>
  <dcterms:modified xsi:type="dcterms:W3CDTF">2023-09-14T09:37:05Z</dcterms:modified>
</cp:coreProperties>
</file>